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08" r:id="rId2"/>
    <p:sldId id="364" r:id="rId3"/>
    <p:sldId id="359" r:id="rId4"/>
    <p:sldId id="355" r:id="rId5"/>
    <p:sldId id="366" r:id="rId6"/>
    <p:sldId id="367" r:id="rId7"/>
    <p:sldId id="373" r:id="rId8"/>
    <p:sldId id="368" r:id="rId9"/>
    <p:sldId id="369" r:id="rId10"/>
    <p:sldId id="370" r:id="rId11"/>
    <p:sldId id="371" r:id="rId12"/>
    <p:sldId id="372" r:id="rId13"/>
  </p:sldIdLst>
  <p:sldSz cx="9144000" cy="6858000" type="screen4x3"/>
  <p:notesSz cx="6797675" cy="9926638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715" autoAdjust="0"/>
  </p:normalViewPr>
  <p:slideViewPr>
    <p:cSldViewPr snapToGrid="0" snapToObjects="1"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0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3" d="100"/>
          <a:sy n="63" d="100"/>
        </p:scale>
        <p:origin x="-2408" y="-11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66" cy="497047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320" y="0"/>
            <a:ext cx="2945766" cy="497047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9495B068-8BEF-42EB-BAF2-DB207C261504}" type="datetimeFigureOut">
              <a:rPr lang="it-IT" smtClean="0"/>
              <a:t>26/03/2018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9591"/>
            <a:ext cx="2945766" cy="497047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320" y="9429591"/>
            <a:ext cx="2945766" cy="497047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8A9D649A-65B3-4812-A9A1-6E9A1CF85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7541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66" cy="497047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320" y="0"/>
            <a:ext cx="2945766" cy="497047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2F164EF9-361A-DA45-8A52-CF84C16A544A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4" tIns="45752" rIns="91504" bIns="45752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404" y="4714796"/>
            <a:ext cx="5436868" cy="4467066"/>
          </a:xfrm>
          <a:prstGeom prst="rect">
            <a:avLst/>
          </a:prstGeom>
        </p:spPr>
        <p:txBody>
          <a:bodyPr vert="horz" lIns="91504" tIns="45752" rIns="91504" bIns="45752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004"/>
            <a:ext cx="2945766" cy="497046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320" y="9428004"/>
            <a:ext cx="2945766" cy="497046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A75A8602-73DE-5746-BDB2-64C491FC1F6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3365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A8602-73DE-5746-BDB2-64C491FC1F6D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2041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A8602-73DE-5746-BDB2-64C491FC1F6D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6907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A8602-73DE-5746-BDB2-64C491FC1F6D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209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45B5C-05D2-6F4B-9FE7-7931665BC863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5158-4A71-8E43-B531-27530A04886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2483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45B5C-05D2-6F4B-9FE7-7931665BC863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5158-4A71-8E43-B531-27530A04886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7799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45B5C-05D2-6F4B-9FE7-7931665BC863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5158-4A71-8E43-B531-27530A04886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76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45B5C-05D2-6F4B-9FE7-7931665BC863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5158-4A71-8E43-B531-27530A04886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03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45B5C-05D2-6F4B-9FE7-7931665BC863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5158-4A71-8E43-B531-27530A04886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305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45B5C-05D2-6F4B-9FE7-7931665BC863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5158-4A71-8E43-B531-27530A04886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9195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45B5C-05D2-6F4B-9FE7-7931665BC863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5158-4A71-8E43-B531-27530A04886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1653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45B5C-05D2-6F4B-9FE7-7931665BC863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5158-4A71-8E43-B531-27530A04886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159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45B5C-05D2-6F4B-9FE7-7931665BC863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5158-4A71-8E43-B531-27530A048860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12" r="68090" b="32368"/>
          <a:stretch/>
        </p:blipFill>
        <p:spPr bwMode="auto">
          <a:xfrm>
            <a:off x="1444674" y="76384"/>
            <a:ext cx="1993187" cy="66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CasellaDiTesto 10"/>
          <p:cNvSpPr txBox="1"/>
          <p:nvPr userDrawn="1"/>
        </p:nvSpPr>
        <p:spPr>
          <a:xfrm>
            <a:off x="-1" y="655259"/>
            <a:ext cx="4745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>
                <a:latin typeface="Berlin Sans FB" panose="020E0602020502020306" pitchFamily="34" charset="0"/>
              </a:rPr>
              <a:t>Direzione Generale della Ricerca</a:t>
            </a:r>
            <a:r>
              <a:rPr lang="it-IT" sz="1200" baseline="0" dirty="0" smtClean="0">
                <a:latin typeface="Berlin Sans FB" panose="020E0602020502020306" pitchFamily="34" charset="0"/>
              </a:rPr>
              <a:t> e dell’Innovazione in Sanità</a:t>
            </a:r>
            <a:endParaRPr lang="it-IT" sz="1200" dirty="0">
              <a:latin typeface="Berlin Sans FB" panose="020E0602020502020306" pitchFamily="34" charset="0"/>
            </a:endParaRPr>
          </a:p>
        </p:txBody>
      </p:sp>
      <p:cxnSp>
        <p:nvCxnSpPr>
          <p:cNvPr id="15" name="Connettore 1 14"/>
          <p:cNvCxnSpPr/>
          <p:nvPr userDrawn="1"/>
        </p:nvCxnSpPr>
        <p:spPr>
          <a:xfrm>
            <a:off x="0" y="932258"/>
            <a:ext cx="9061807" cy="0"/>
          </a:xfrm>
          <a:prstGeom prst="line">
            <a:avLst/>
          </a:prstGeom>
          <a:ln w="63500">
            <a:gradFill>
              <a:gsLst>
                <a:gs pos="4000">
                  <a:srgbClr val="002060"/>
                </a:gs>
                <a:gs pos="66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innerShdw blurRad="190500" dist="50800" dir="2700000">
              <a:srgbClr val="002060">
                <a:alpha val="50000"/>
              </a:srgb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33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45B5C-05D2-6F4B-9FE7-7931665BC863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5158-4A71-8E43-B531-27530A04886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4988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45B5C-05D2-6F4B-9FE7-7931665BC863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5158-4A71-8E43-B531-27530A04886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7386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45B5C-05D2-6F4B-9FE7-7931665BC863}" type="datetimeFigureOut">
              <a:rPr lang="it-IT" smtClean="0"/>
              <a:pPr/>
              <a:t>26/03/2018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B5158-4A71-8E43-B531-27530A04886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6644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95857" y="2035221"/>
            <a:ext cx="71847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800" dirty="0" smtClean="0">
                <a:latin typeface="Britannic Bold" panose="020B0903060703020204" pitchFamily="34" charset="0"/>
              </a:rPr>
              <a:t>CLASSIFICAZIONE</a:t>
            </a:r>
            <a:br>
              <a:rPr lang="it-IT" sz="4800" dirty="0" smtClean="0">
                <a:latin typeface="Britannic Bold" panose="020B0903060703020204" pitchFamily="34" charset="0"/>
              </a:rPr>
            </a:br>
            <a:r>
              <a:rPr lang="it-IT" sz="4800" dirty="0" smtClean="0">
                <a:latin typeface="Britannic Bold" panose="020B0903060703020204" pitchFamily="34" charset="0"/>
              </a:rPr>
              <a:t>IRCCS</a:t>
            </a:r>
            <a:endParaRPr lang="it-IT" sz="4800" dirty="0">
              <a:latin typeface="Britannic Bold" panose="020B0903060703020204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448235" y="3929530"/>
            <a:ext cx="818776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.</a:t>
            </a:r>
            <a:endParaRPr lang="it-IT" dirty="0"/>
          </a:p>
          <a:p>
            <a:pPr algn="ctr"/>
            <a:r>
              <a:rPr lang="it-IT" sz="2000" b="1" dirty="0"/>
              <a:t>DECRETO-LEGGE 13 settembre 2012, n. 158 </a:t>
            </a:r>
          </a:p>
          <a:p>
            <a:r>
              <a:rPr lang="it-IT" dirty="0"/>
              <a:t>Disposizioni urgenti per promuovere lo sviluppo del Paese mediante un </a:t>
            </a:r>
            <a:r>
              <a:rPr lang="it-IT" dirty="0" err="1"/>
              <a:t>piu'</a:t>
            </a:r>
            <a:r>
              <a:rPr lang="it-IT" dirty="0"/>
              <a:t> alto livello di tutela della salute. (12G0180) (GU n.214 del 13-9-2012 ) </a:t>
            </a:r>
          </a:p>
          <a:p>
            <a:r>
              <a:rPr lang="it-IT" dirty="0" smtClean="0"/>
              <a:t>convertito </a:t>
            </a:r>
            <a:r>
              <a:rPr lang="it-IT" dirty="0"/>
              <a:t>con modificazioni dalla L. 8 novembre 2012, n. 189 (in S.O. n. 201, relativo alla G.U. 10/11/2012, n. 263)</a:t>
            </a:r>
          </a:p>
        </p:txBody>
      </p:sp>
    </p:spTree>
    <p:extLst>
      <p:ext uri="{BB962C8B-B14F-4D97-AF65-F5344CB8AC3E}">
        <p14:creationId xmlns:p14="http://schemas.microsoft.com/office/powerpoint/2010/main" val="421924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ccia destra 1"/>
          <p:cNvSpPr/>
          <p:nvPr/>
        </p:nvSpPr>
        <p:spPr>
          <a:xfrm>
            <a:off x="1504592" y="1537464"/>
            <a:ext cx="1700499" cy="43299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3" name="Gruppo 2"/>
          <p:cNvGrpSpPr/>
          <p:nvPr/>
        </p:nvGrpSpPr>
        <p:grpSpPr>
          <a:xfrm>
            <a:off x="87552" y="1178619"/>
            <a:ext cx="2294146" cy="1165231"/>
            <a:chOff x="216837" y="3299275"/>
            <a:chExt cx="2710481" cy="1502488"/>
          </a:xfrm>
        </p:grpSpPr>
        <p:sp>
          <p:nvSpPr>
            <p:cNvPr id="4" name="Esagono orizzontale 3"/>
            <p:cNvSpPr/>
            <p:nvPr/>
          </p:nvSpPr>
          <p:spPr>
            <a:xfrm>
              <a:off x="216837" y="3299275"/>
              <a:ext cx="2710481" cy="1502488"/>
            </a:xfrm>
            <a:prstGeom prst="hex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CasellaDiTesto 4"/>
            <p:cNvSpPr txBox="1"/>
            <p:nvPr/>
          </p:nvSpPr>
          <p:spPr>
            <a:xfrm>
              <a:off x="433677" y="3593577"/>
              <a:ext cx="2237447" cy="7540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600" b="1" dirty="0" smtClean="0"/>
                <a:t>AREA DI RICONOSCIMENTO</a:t>
              </a:r>
              <a:endParaRPr lang="it-IT" sz="1600" b="1" dirty="0"/>
            </a:p>
          </p:txBody>
        </p:sp>
      </p:grpSp>
      <p:grpSp>
        <p:nvGrpSpPr>
          <p:cNvPr id="6" name="Gruppo 5"/>
          <p:cNvGrpSpPr/>
          <p:nvPr/>
        </p:nvGrpSpPr>
        <p:grpSpPr>
          <a:xfrm>
            <a:off x="3286598" y="1184905"/>
            <a:ext cx="1375697" cy="1165231"/>
            <a:chOff x="5090734" y="2085650"/>
            <a:chExt cx="1874104" cy="1165231"/>
          </a:xfrm>
        </p:grpSpPr>
        <p:sp>
          <p:nvSpPr>
            <p:cNvPr id="7" name="Diamante 6"/>
            <p:cNvSpPr/>
            <p:nvPr/>
          </p:nvSpPr>
          <p:spPr>
            <a:xfrm>
              <a:off x="5090734" y="2085650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5575846" y="2448558"/>
              <a:ext cx="960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MDC  </a:t>
              </a:r>
              <a:r>
                <a:rPr lang="it-IT" i="1" dirty="0" smtClean="0"/>
                <a:t>X</a:t>
              </a:r>
              <a:endParaRPr lang="it-IT" i="1" dirty="0"/>
            </a:p>
          </p:txBody>
        </p:sp>
      </p:grpSp>
      <p:grpSp>
        <p:nvGrpSpPr>
          <p:cNvPr id="9" name="Gruppo 8"/>
          <p:cNvGrpSpPr/>
          <p:nvPr/>
        </p:nvGrpSpPr>
        <p:grpSpPr>
          <a:xfrm>
            <a:off x="3273885" y="2466180"/>
            <a:ext cx="1375697" cy="1165231"/>
            <a:chOff x="4785934" y="3762205"/>
            <a:chExt cx="1874104" cy="1165231"/>
          </a:xfrm>
        </p:grpSpPr>
        <p:sp>
          <p:nvSpPr>
            <p:cNvPr id="10" name="Diamante 9"/>
            <p:cNvSpPr/>
            <p:nvPr/>
          </p:nvSpPr>
          <p:spPr>
            <a:xfrm>
              <a:off x="4785934" y="3762205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CasellaDiTesto 10"/>
            <p:cNvSpPr txBox="1"/>
            <p:nvPr/>
          </p:nvSpPr>
          <p:spPr>
            <a:xfrm>
              <a:off x="5356523" y="4160155"/>
              <a:ext cx="960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MDC  </a:t>
              </a:r>
              <a:r>
                <a:rPr lang="it-IT" i="1" dirty="0" smtClean="0"/>
                <a:t>Y</a:t>
              </a:r>
              <a:endParaRPr lang="it-IT" i="1" dirty="0"/>
            </a:p>
          </p:txBody>
        </p:sp>
      </p:grpSp>
      <p:grpSp>
        <p:nvGrpSpPr>
          <p:cNvPr id="12" name="Gruppo 11"/>
          <p:cNvGrpSpPr/>
          <p:nvPr/>
        </p:nvGrpSpPr>
        <p:grpSpPr>
          <a:xfrm>
            <a:off x="3286598" y="4864068"/>
            <a:ext cx="1375697" cy="1165231"/>
            <a:chOff x="3216630" y="4734813"/>
            <a:chExt cx="1874104" cy="1165231"/>
          </a:xfrm>
        </p:grpSpPr>
        <p:sp>
          <p:nvSpPr>
            <p:cNvPr id="13" name="Diamante 12"/>
            <p:cNvSpPr/>
            <p:nvPr/>
          </p:nvSpPr>
          <p:spPr>
            <a:xfrm>
              <a:off x="3216630" y="4734813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CasellaDiTesto 13"/>
            <p:cNvSpPr txBox="1"/>
            <p:nvPr/>
          </p:nvSpPr>
          <p:spPr>
            <a:xfrm>
              <a:off x="3652792" y="5132762"/>
              <a:ext cx="960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MDC  </a:t>
              </a:r>
              <a:r>
                <a:rPr lang="it-IT" i="1" dirty="0" err="1" smtClean="0"/>
                <a:t>W</a:t>
              </a:r>
              <a:endParaRPr lang="it-IT" i="1" dirty="0"/>
            </a:p>
          </p:txBody>
        </p:sp>
      </p:grpSp>
      <p:grpSp>
        <p:nvGrpSpPr>
          <p:cNvPr id="15" name="Gruppo 14"/>
          <p:cNvGrpSpPr/>
          <p:nvPr/>
        </p:nvGrpSpPr>
        <p:grpSpPr>
          <a:xfrm>
            <a:off x="3286598" y="3711024"/>
            <a:ext cx="1375697" cy="1165231"/>
            <a:chOff x="6812438" y="4152197"/>
            <a:chExt cx="1874104" cy="1165231"/>
          </a:xfrm>
        </p:grpSpPr>
        <p:sp>
          <p:nvSpPr>
            <p:cNvPr id="16" name="Diamante 15"/>
            <p:cNvSpPr/>
            <p:nvPr/>
          </p:nvSpPr>
          <p:spPr>
            <a:xfrm>
              <a:off x="6812438" y="4152197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CasellaDiTesto 16"/>
            <p:cNvSpPr txBox="1"/>
            <p:nvPr/>
          </p:nvSpPr>
          <p:spPr>
            <a:xfrm>
              <a:off x="7215138" y="4550147"/>
              <a:ext cx="960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MDC  </a:t>
              </a:r>
              <a:r>
                <a:rPr lang="it-IT" i="1" dirty="0" err="1" smtClean="0"/>
                <a:t>Z</a:t>
              </a:r>
              <a:endParaRPr lang="it-IT" i="1" dirty="0"/>
            </a:p>
          </p:txBody>
        </p:sp>
      </p:grpSp>
      <p:sp>
        <p:nvSpPr>
          <p:cNvPr id="18" name="Freccia angolare in su 17"/>
          <p:cNvSpPr/>
          <p:nvPr/>
        </p:nvSpPr>
        <p:spPr>
          <a:xfrm rot="5400000">
            <a:off x="923227" y="3375069"/>
            <a:ext cx="3746070" cy="817656"/>
          </a:xfrm>
          <a:prstGeom prst="bentUpArrow">
            <a:avLst>
              <a:gd name="adj1" fmla="val 25000"/>
              <a:gd name="adj2" fmla="val 25000"/>
              <a:gd name="adj3" fmla="val 14703"/>
            </a:avLst>
          </a:prstGeom>
          <a:solidFill>
            <a:schemeClr val="tx2">
              <a:lumMod val="75000"/>
            </a:schemeClr>
          </a:solidFill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62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angolare in su 18"/>
          <p:cNvSpPr/>
          <p:nvPr/>
        </p:nvSpPr>
        <p:spPr>
          <a:xfrm rot="5400000">
            <a:off x="1466846" y="2765641"/>
            <a:ext cx="2658831" cy="817656"/>
          </a:xfrm>
          <a:prstGeom prst="bentUpArrow">
            <a:avLst>
              <a:gd name="adj1" fmla="val 25000"/>
              <a:gd name="adj2" fmla="val 25000"/>
              <a:gd name="adj3" fmla="val 14703"/>
            </a:avLst>
          </a:prstGeom>
          <a:solidFill>
            <a:schemeClr val="tx2">
              <a:lumMod val="75000"/>
            </a:schemeClr>
          </a:solidFill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62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ngolare in su 19"/>
          <p:cNvSpPr/>
          <p:nvPr/>
        </p:nvSpPr>
        <p:spPr>
          <a:xfrm rot="5400000">
            <a:off x="2102058" y="2130430"/>
            <a:ext cx="1388408" cy="817656"/>
          </a:xfrm>
          <a:prstGeom prst="bentUpArrow">
            <a:avLst>
              <a:gd name="adj1" fmla="val 25000"/>
              <a:gd name="adj2" fmla="val 25000"/>
              <a:gd name="adj3" fmla="val 14703"/>
            </a:avLst>
          </a:prstGeom>
          <a:solidFill>
            <a:schemeClr val="tx2">
              <a:lumMod val="75000"/>
            </a:schemeClr>
          </a:solidFill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62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Rettangolo 21"/>
          <p:cNvSpPr/>
          <p:nvPr/>
        </p:nvSpPr>
        <p:spPr>
          <a:xfrm>
            <a:off x="4935441" y="1468865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3" name="Rettangolo 22"/>
          <p:cNvSpPr/>
          <p:nvPr/>
        </p:nvSpPr>
        <p:spPr>
          <a:xfrm>
            <a:off x="6311429" y="1468865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Rettangolo 23"/>
          <p:cNvSpPr/>
          <p:nvPr/>
        </p:nvSpPr>
        <p:spPr>
          <a:xfrm>
            <a:off x="7720879" y="1468865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4935441" y="2648686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Rettangolo 25"/>
          <p:cNvSpPr/>
          <p:nvPr/>
        </p:nvSpPr>
        <p:spPr>
          <a:xfrm>
            <a:off x="6311429" y="2648686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Rettangolo 26"/>
          <p:cNvSpPr/>
          <p:nvPr/>
        </p:nvSpPr>
        <p:spPr>
          <a:xfrm>
            <a:off x="7720879" y="2648686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Rettangolo 27"/>
          <p:cNvSpPr/>
          <p:nvPr/>
        </p:nvSpPr>
        <p:spPr>
          <a:xfrm>
            <a:off x="4935441" y="3919109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Rettangolo 28"/>
          <p:cNvSpPr/>
          <p:nvPr/>
        </p:nvSpPr>
        <p:spPr>
          <a:xfrm>
            <a:off x="6311429" y="3919109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Rettangolo 29"/>
          <p:cNvSpPr/>
          <p:nvPr/>
        </p:nvSpPr>
        <p:spPr>
          <a:xfrm>
            <a:off x="7720879" y="3919109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Rettangolo 30"/>
          <p:cNvSpPr/>
          <p:nvPr/>
        </p:nvSpPr>
        <p:spPr>
          <a:xfrm>
            <a:off x="4935441" y="5223105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Rettangolo 31"/>
          <p:cNvSpPr/>
          <p:nvPr/>
        </p:nvSpPr>
        <p:spPr>
          <a:xfrm>
            <a:off x="6311429" y="5223105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Rettangolo 32"/>
          <p:cNvSpPr/>
          <p:nvPr/>
        </p:nvSpPr>
        <p:spPr>
          <a:xfrm>
            <a:off x="7720879" y="5223105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7" name="Connettore 1 36"/>
          <p:cNvCxnSpPr>
            <a:stCxn id="22" idx="1"/>
            <a:endCxn id="22" idx="3"/>
          </p:cNvCxnSpPr>
          <p:nvPr/>
        </p:nvCxnSpPr>
        <p:spPr>
          <a:xfrm>
            <a:off x="4935441" y="17612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1 38"/>
          <p:cNvCxnSpPr>
            <a:stCxn id="23" idx="1"/>
            <a:endCxn id="23" idx="3"/>
          </p:cNvCxnSpPr>
          <p:nvPr/>
        </p:nvCxnSpPr>
        <p:spPr>
          <a:xfrm>
            <a:off x="6311429" y="17612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1 42"/>
          <p:cNvCxnSpPr>
            <a:stCxn id="24" idx="3"/>
            <a:endCxn id="24" idx="1"/>
          </p:cNvCxnSpPr>
          <p:nvPr/>
        </p:nvCxnSpPr>
        <p:spPr>
          <a:xfrm flipH="1">
            <a:off x="7720879" y="17612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Ovale 64"/>
          <p:cNvSpPr/>
          <p:nvPr/>
        </p:nvSpPr>
        <p:spPr>
          <a:xfrm>
            <a:off x="5446559" y="1537464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7" name="Ovale 66"/>
          <p:cNvSpPr/>
          <p:nvPr/>
        </p:nvSpPr>
        <p:spPr>
          <a:xfrm>
            <a:off x="6838036" y="1550437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8" name="Ovale 67"/>
          <p:cNvSpPr/>
          <p:nvPr/>
        </p:nvSpPr>
        <p:spPr>
          <a:xfrm>
            <a:off x="8433348" y="1507826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1" name="Ovale 70"/>
          <p:cNvSpPr/>
          <p:nvPr/>
        </p:nvSpPr>
        <p:spPr>
          <a:xfrm>
            <a:off x="5446559" y="2678324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3" name="Ovale 72"/>
          <p:cNvSpPr/>
          <p:nvPr/>
        </p:nvSpPr>
        <p:spPr>
          <a:xfrm>
            <a:off x="8433348" y="2648686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5" name="Ovale 74"/>
          <p:cNvSpPr/>
          <p:nvPr/>
        </p:nvSpPr>
        <p:spPr>
          <a:xfrm>
            <a:off x="5519032" y="3911446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6" name="Ovale 75"/>
          <p:cNvSpPr/>
          <p:nvPr/>
        </p:nvSpPr>
        <p:spPr>
          <a:xfrm>
            <a:off x="6910509" y="3895235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9" name="Ovale 78"/>
          <p:cNvSpPr/>
          <p:nvPr/>
        </p:nvSpPr>
        <p:spPr>
          <a:xfrm>
            <a:off x="5519032" y="5199386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0" name="Ovale 79"/>
          <p:cNvSpPr/>
          <p:nvPr/>
        </p:nvSpPr>
        <p:spPr>
          <a:xfrm>
            <a:off x="6910509" y="5183175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62" name="Connettore 1 61"/>
          <p:cNvCxnSpPr/>
          <p:nvPr/>
        </p:nvCxnSpPr>
        <p:spPr>
          <a:xfrm>
            <a:off x="4951649" y="1903925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62"/>
          <p:cNvCxnSpPr/>
          <p:nvPr/>
        </p:nvCxnSpPr>
        <p:spPr>
          <a:xfrm>
            <a:off x="6344891" y="19136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1 63"/>
          <p:cNvCxnSpPr/>
          <p:nvPr/>
        </p:nvCxnSpPr>
        <p:spPr>
          <a:xfrm>
            <a:off x="4935441" y="2884699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1 65"/>
          <p:cNvCxnSpPr/>
          <p:nvPr/>
        </p:nvCxnSpPr>
        <p:spPr>
          <a:xfrm>
            <a:off x="6335163" y="2874971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Connettore 1 81"/>
          <p:cNvCxnSpPr/>
          <p:nvPr/>
        </p:nvCxnSpPr>
        <p:spPr>
          <a:xfrm flipH="1">
            <a:off x="7720879" y="2892434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1 82"/>
          <p:cNvCxnSpPr/>
          <p:nvPr/>
        </p:nvCxnSpPr>
        <p:spPr>
          <a:xfrm>
            <a:off x="4932193" y="3046827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1 83"/>
          <p:cNvCxnSpPr/>
          <p:nvPr/>
        </p:nvCxnSpPr>
        <p:spPr>
          <a:xfrm>
            <a:off x="6322187" y="3076011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1 84"/>
          <p:cNvCxnSpPr/>
          <p:nvPr/>
        </p:nvCxnSpPr>
        <p:spPr>
          <a:xfrm flipH="1">
            <a:off x="7746815" y="3074018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ttore 1 85"/>
          <p:cNvCxnSpPr/>
          <p:nvPr/>
        </p:nvCxnSpPr>
        <p:spPr>
          <a:xfrm>
            <a:off x="4941925" y="4155777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Connettore 1 86"/>
          <p:cNvCxnSpPr/>
          <p:nvPr/>
        </p:nvCxnSpPr>
        <p:spPr>
          <a:xfrm>
            <a:off x="6341647" y="4146049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Connettore 1 87"/>
          <p:cNvCxnSpPr/>
          <p:nvPr/>
        </p:nvCxnSpPr>
        <p:spPr>
          <a:xfrm flipH="1">
            <a:off x="7727363" y="4163512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onnettore 1 88"/>
          <p:cNvCxnSpPr/>
          <p:nvPr/>
        </p:nvCxnSpPr>
        <p:spPr>
          <a:xfrm>
            <a:off x="4938677" y="4317905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1 89"/>
          <p:cNvCxnSpPr/>
          <p:nvPr/>
        </p:nvCxnSpPr>
        <p:spPr>
          <a:xfrm>
            <a:off x="6328671" y="4347089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ttore 1 90"/>
          <p:cNvCxnSpPr/>
          <p:nvPr/>
        </p:nvCxnSpPr>
        <p:spPr>
          <a:xfrm flipH="1">
            <a:off x="7753299" y="4345096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1 91"/>
          <p:cNvCxnSpPr/>
          <p:nvPr/>
        </p:nvCxnSpPr>
        <p:spPr>
          <a:xfrm>
            <a:off x="4948409" y="5446311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nettore 1 92"/>
          <p:cNvCxnSpPr/>
          <p:nvPr/>
        </p:nvCxnSpPr>
        <p:spPr>
          <a:xfrm>
            <a:off x="6348131" y="543658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1 93"/>
          <p:cNvCxnSpPr/>
          <p:nvPr/>
        </p:nvCxnSpPr>
        <p:spPr>
          <a:xfrm flipH="1">
            <a:off x="7714391" y="5434590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ttore 1 94"/>
          <p:cNvCxnSpPr/>
          <p:nvPr/>
        </p:nvCxnSpPr>
        <p:spPr>
          <a:xfrm>
            <a:off x="4945161" y="5608439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ttore 1 95"/>
          <p:cNvCxnSpPr/>
          <p:nvPr/>
        </p:nvCxnSpPr>
        <p:spPr>
          <a:xfrm>
            <a:off x="6335155" y="563762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Connettore 1 96"/>
          <p:cNvCxnSpPr/>
          <p:nvPr/>
        </p:nvCxnSpPr>
        <p:spPr>
          <a:xfrm flipH="1">
            <a:off x="7740327" y="5616174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1 97"/>
          <p:cNvCxnSpPr/>
          <p:nvPr/>
        </p:nvCxnSpPr>
        <p:spPr>
          <a:xfrm flipH="1">
            <a:off x="7727360" y="19136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asellaDiTesto 33"/>
          <p:cNvSpPr txBox="1"/>
          <p:nvPr/>
        </p:nvSpPr>
        <p:spPr>
          <a:xfrm>
            <a:off x="5105726" y="1077492"/>
            <a:ext cx="876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Scienza</a:t>
            </a:r>
            <a:endParaRPr lang="it-IT" dirty="0"/>
          </a:p>
        </p:txBody>
      </p:sp>
      <p:sp>
        <p:nvSpPr>
          <p:cNvPr id="99" name="CasellaDiTesto 98"/>
          <p:cNvSpPr txBox="1"/>
          <p:nvPr/>
        </p:nvSpPr>
        <p:spPr>
          <a:xfrm>
            <a:off x="6356998" y="1085334"/>
            <a:ext cx="1147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Assistenza</a:t>
            </a:r>
            <a:endParaRPr lang="it-IT" dirty="0"/>
          </a:p>
        </p:txBody>
      </p:sp>
      <p:sp>
        <p:nvSpPr>
          <p:cNvPr id="100" name="CasellaDiTesto 99"/>
          <p:cNvSpPr txBox="1"/>
          <p:nvPr/>
        </p:nvSpPr>
        <p:spPr>
          <a:xfrm>
            <a:off x="8009386" y="1082731"/>
            <a:ext cx="609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Rete</a:t>
            </a:r>
            <a:endParaRPr lang="it-IT" dirty="0"/>
          </a:p>
        </p:txBody>
      </p:sp>
      <p:sp>
        <p:nvSpPr>
          <p:cNvPr id="35" name="Rettangolo 34"/>
          <p:cNvSpPr/>
          <p:nvPr/>
        </p:nvSpPr>
        <p:spPr>
          <a:xfrm>
            <a:off x="4883555" y="1129950"/>
            <a:ext cx="1321898" cy="487989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2" name="Rettangolo 101"/>
          <p:cNvSpPr/>
          <p:nvPr/>
        </p:nvSpPr>
        <p:spPr>
          <a:xfrm>
            <a:off x="6271366" y="1146160"/>
            <a:ext cx="1321898" cy="487989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3" name="Rettangolo 102"/>
          <p:cNvSpPr/>
          <p:nvPr/>
        </p:nvSpPr>
        <p:spPr>
          <a:xfrm>
            <a:off x="7659177" y="1162370"/>
            <a:ext cx="1321898" cy="487989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CasellaDiTesto 37"/>
          <p:cNvSpPr txBox="1"/>
          <p:nvPr/>
        </p:nvSpPr>
        <p:spPr>
          <a:xfrm>
            <a:off x="5439607" y="639813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104" name="CasellaDiTesto 103"/>
          <p:cNvSpPr txBox="1"/>
          <p:nvPr/>
        </p:nvSpPr>
        <p:spPr>
          <a:xfrm>
            <a:off x="6784437" y="639813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B</a:t>
            </a:r>
            <a:endParaRPr lang="it-IT" dirty="0"/>
          </a:p>
        </p:txBody>
      </p:sp>
      <p:sp>
        <p:nvSpPr>
          <p:cNvPr id="105" name="CasellaDiTesto 104"/>
          <p:cNvSpPr txBox="1"/>
          <p:nvPr/>
        </p:nvSpPr>
        <p:spPr>
          <a:xfrm>
            <a:off x="8163264" y="639813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</a:t>
            </a:r>
            <a:endParaRPr lang="it-IT" dirty="0"/>
          </a:p>
        </p:txBody>
      </p:sp>
      <p:sp>
        <p:nvSpPr>
          <p:cNvPr id="40" name="Freccia in giù 39"/>
          <p:cNvSpPr/>
          <p:nvPr/>
        </p:nvSpPr>
        <p:spPr>
          <a:xfrm>
            <a:off x="5543206" y="6045509"/>
            <a:ext cx="127421" cy="3173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6" name="Freccia in giù 105"/>
          <p:cNvSpPr/>
          <p:nvPr/>
        </p:nvSpPr>
        <p:spPr>
          <a:xfrm>
            <a:off x="6863861" y="6045509"/>
            <a:ext cx="127421" cy="3173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7" name="Freccia in giù 106"/>
          <p:cNvSpPr/>
          <p:nvPr/>
        </p:nvSpPr>
        <p:spPr>
          <a:xfrm>
            <a:off x="8247559" y="6055237"/>
            <a:ext cx="127421" cy="3173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4912217" y="147781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01" name="CasellaDiTesto 100"/>
          <p:cNvSpPr txBox="1"/>
          <p:nvPr/>
        </p:nvSpPr>
        <p:spPr>
          <a:xfrm>
            <a:off x="4918702" y="16691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08" name="CasellaDiTesto 107"/>
          <p:cNvSpPr txBox="1"/>
          <p:nvPr/>
        </p:nvSpPr>
        <p:spPr>
          <a:xfrm>
            <a:off x="4925183" y="183959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09" name="CasellaDiTesto 108"/>
          <p:cNvSpPr txBox="1"/>
          <p:nvPr/>
        </p:nvSpPr>
        <p:spPr>
          <a:xfrm>
            <a:off x="4899251" y="2640499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0" name="CasellaDiTesto 109"/>
          <p:cNvSpPr txBox="1"/>
          <p:nvPr/>
        </p:nvSpPr>
        <p:spPr>
          <a:xfrm>
            <a:off x="4905736" y="283181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1" name="CasellaDiTesto 110"/>
          <p:cNvSpPr txBox="1"/>
          <p:nvPr/>
        </p:nvSpPr>
        <p:spPr>
          <a:xfrm>
            <a:off x="4912217" y="3002280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2" name="CasellaDiTesto 111"/>
          <p:cNvSpPr txBox="1"/>
          <p:nvPr/>
        </p:nvSpPr>
        <p:spPr>
          <a:xfrm>
            <a:off x="4886285" y="392964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3" name="CasellaDiTesto 112"/>
          <p:cNvSpPr txBox="1"/>
          <p:nvPr/>
        </p:nvSpPr>
        <p:spPr>
          <a:xfrm>
            <a:off x="4892770" y="4120957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4" name="CasellaDiTesto 113"/>
          <p:cNvSpPr txBox="1"/>
          <p:nvPr/>
        </p:nvSpPr>
        <p:spPr>
          <a:xfrm>
            <a:off x="4899251" y="42914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5" name="CasellaDiTesto 114"/>
          <p:cNvSpPr txBox="1"/>
          <p:nvPr/>
        </p:nvSpPr>
        <p:spPr>
          <a:xfrm>
            <a:off x="4873319" y="520906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6" name="CasellaDiTesto 115"/>
          <p:cNvSpPr txBox="1"/>
          <p:nvPr/>
        </p:nvSpPr>
        <p:spPr>
          <a:xfrm>
            <a:off x="4879804" y="540037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7" name="CasellaDiTesto 116"/>
          <p:cNvSpPr txBox="1"/>
          <p:nvPr/>
        </p:nvSpPr>
        <p:spPr>
          <a:xfrm>
            <a:off x="4886285" y="557084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8" name="CasellaDiTesto 117"/>
          <p:cNvSpPr txBox="1"/>
          <p:nvPr/>
        </p:nvSpPr>
        <p:spPr>
          <a:xfrm>
            <a:off x="6261302" y="147781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9" name="CasellaDiTesto 118"/>
          <p:cNvSpPr txBox="1"/>
          <p:nvPr/>
        </p:nvSpPr>
        <p:spPr>
          <a:xfrm>
            <a:off x="6267787" y="16691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0" name="CasellaDiTesto 119"/>
          <p:cNvSpPr txBox="1"/>
          <p:nvPr/>
        </p:nvSpPr>
        <p:spPr>
          <a:xfrm>
            <a:off x="6274268" y="183959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1" name="CasellaDiTesto 120"/>
          <p:cNvSpPr txBox="1"/>
          <p:nvPr/>
        </p:nvSpPr>
        <p:spPr>
          <a:xfrm>
            <a:off x="6258400" y="2588228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2" name="CasellaDiTesto 121"/>
          <p:cNvSpPr txBox="1"/>
          <p:nvPr/>
        </p:nvSpPr>
        <p:spPr>
          <a:xfrm>
            <a:off x="6264885" y="2779540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3" name="CasellaDiTesto 122"/>
          <p:cNvSpPr txBox="1"/>
          <p:nvPr/>
        </p:nvSpPr>
        <p:spPr>
          <a:xfrm>
            <a:off x="6271366" y="2950009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4" name="CasellaDiTesto 123"/>
          <p:cNvSpPr txBox="1"/>
          <p:nvPr/>
        </p:nvSpPr>
        <p:spPr>
          <a:xfrm>
            <a:off x="6255498" y="392238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5" name="CasellaDiTesto 124"/>
          <p:cNvSpPr txBox="1"/>
          <p:nvPr/>
        </p:nvSpPr>
        <p:spPr>
          <a:xfrm>
            <a:off x="6261983" y="411369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6" name="CasellaDiTesto 125"/>
          <p:cNvSpPr txBox="1"/>
          <p:nvPr/>
        </p:nvSpPr>
        <p:spPr>
          <a:xfrm>
            <a:off x="6268464" y="428416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7" name="CasellaDiTesto 126"/>
          <p:cNvSpPr txBox="1"/>
          <p:nvPr/>
        </p:nvSpPr>
        <p:spPr>
          <a:xfrm>
            <a:off x="6252596" y="516898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8" name="CasellaDiTesto 127"/>
          <p:cNvSpPr txBox="1"/>
          <p:nvPr/>
        </p:nvSpPr>
        <p:spPr>
          <a:xfrm>
            <a:off x="6259081" y="536029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9" name="CasellaDiTesto 128"/>
          <p:cNvSpPr txBox="1"/>
          <p:nvPr/>
        </p:nvSpPr>
        <p:spPr>
          <a:xfrm>
            <a:off x="6265562" y="553076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0" name="CasellaDiTesto 129"/>
          <p:cNvSpPr txBox="1"/>
          <p:nvPr/>
        </p:nvSpPr>
        <p:spPr>
          <a:xfrm>
            <a:off x="7746392" y="146484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1" name="CasellaDiTesto 130"/>
          <p:cNvSpPr txBox="1"/>
          <p:nvPr/>
        </p:nvSpPr>
        <p:spPr>
          <a:xfrm>
            <a:off x="7752877" y="1656157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2" name="CasellaDiTesto 131"/>
          <p:cNvSpPr txBox="1"/>
          <p:nvPr/>
        </p:nvSpPr>
        <p:spPr>
          <a:xfrm>
            <a:off x="7759358" y="18266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3" name="CasellaDiTesto 132"/>
          <p:cNvSpPr txBox="1"/>
          <p:nvPr/>
        </p:nvSpPr>
        <p:spPr>
          <a:xfrm>
            <a:off x="7723689" y="265810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4" name="CasellaDiTesto 133"/>
          <p:cNvSpPr txBox="1"/>
          <p:nvPr/>
        </p:nvSpPr>
        <p:spPr>
          <a:xfrm>
            <a:off x="7730174" y="284941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5" name="CasellaDiTesto 134"/>
          <p:cNvSpPr txBox="1"/>
          <p:nvPr/>
        </p:nvSpPr>
        <p:spPr>
          <a:xfrm>
            <a:off x="7736655" y="301988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6" name="CasellaDiTesto 135"/>
          <p:cNvSpPr txBox="1"/>
          <p:nvPr/>
        </p:nvSpPr>
        <p:spPr>
          <a:xfrm>
            <a:off x="7700986" y="390973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7" name="CasellaDiTesto 136"/>
          <p:cNvSpPr txBox="1"/>
          <p:nvPr/>
        </p:nvSpPr>
        <p:spPr>
          <a:xfrm>
            <a:off x="7707471" y="410104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8" name="CasellaDiTesto 137"/>
          <p:cNvSpPr txBox="1"/>
          <p:nvPr/>
        </p:nvSpPr>
        <p:spPr>
          <a:xfrm>
            <a:off x="7713952" y="427151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9" name="CasellaDiTesto 138"/>
          <p:cNvSpPr txBox="1"/>
          <p:nvPr/>
        </p:nvSpPr>
        <p:spPr>
          <a:xfrm>
            <a:off x="7678283" y="5200269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40" name="CasellaDiTesto 139"/>
          <p:cNvSpPr txBox="1"/>
          <p:nvPr/>
        </p:nvSpPr>
        <p:spPr>
          <a:xfrm>
            <a:off x="7684768" y="539158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41" name="CasellaDiTesto 140"/>
          <p:cNvSpPr txBox="1"/>
          <p:nvPr/>
        </p:nvSpPr>
        <p:spPr>
          <a:xfrm>
            <a:off x="7691249" y="5562050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36" name="CasellaDiTesto 35"/>
          <p:cNvSpPr txBox="1"/>
          <p:nvPr/>
        </p:nvSpPr>
        <p:spPr>
          <a:xfrm>
            <a:off x="670845" y="6398133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CLASSIFICAZIONE</a:t>
            </a:r>
            <a:endParaRPr lang="it-IT" dirty="0"/>
          </a:p>
        </p:txBody>
      </p:sp>
      <p:sp>
        <p:nvSpPr>
          <p:cNvPr id="41" name="Rettangolo 40"/>
          <p:cNvSpPr/>
          <p:nvPr/>
        </p:nvSpPr>
        <p:spPr>
          <a:xfrm>
            <a:off x="476656" y="6400016"/>
            <a:ext cx="8500231" cy="36556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3" name="Ovale 142"/>
          <p:cNvSpPr/>
          <p:nvPr/>
        </p:nvSpPr>
        <p:spPr>
          <a:xfrm>
            <a:off x="8475539" y="3907794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4" name="Ovale 143"/>
          <p:cNvSpPr/>
          <p:nvPr/>
        </p:nvSpPr>
        <p:spPr>
          <a:xfrm>
            <a:off x="6834169" y="2834244"/>
            <a:ext cx="170373" cy="223789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5" name="CasellaDiTesto 144"/>
          <p:cNvSpPr txBox="1"/>
          <p:nvPr/>
        </p:nvSpPr>
        <p:spPr>
          <a:xfrm>
            <a:off x="107286" y="4908288"/>
            <a:ext cx="21686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 smtClean="0"/>
              <a:t>Un posizionamento sotto soglia A e un posizionamento sotto soglia B in tutti gli ambiti le  aree</a:t>
            </a:r>
          </a:p>
        </p:txBody>
      </p:sp>
      <p:sp>
        <p:nvSpPr>
          <p:cNvPr id="142" name="Ovale 141"/>
          <p:cNvSpPr/>
          <p:nvPr/>
        </p:nvSpPr>
        <p:spPr>
          <a:xfrm>
            <a:off x="8542974" y="5593824"/>
            <a:ext cx="170373" cy="223789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900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465144" y="2976350"/>
            <a:ext cx="1955253" cy="1754326"/>
            <a:chOff x="3158725" y="2298604"/>
            <a:chExt cx="1955253" cy="1754326"/>
          </a:xfrm>
        </p:grpSpPr>
        <p:sp>
          <p:nvSpPr>
            <p:cNvPr id="4" name="CasellaDiTesto 3"/>
            <p:cNvSpPr txBox="1"/>
            <p:nvPr/>
          </p:nvSpPr>
          <p:spPr>
            <a:xfrm>
              <a:off x="3158725" y="2298604"/>
              <a:ext cx="661478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 smtClean="0"/>
                <a:t>AAA</a:t>
              </a:r>
              <a:endParaRPr lang="it-IT" dirty="0"/>
            </a:p>
            <a:p>
              <a:r>
                <a:rPr lang="it-IT" dirty="0" smtClean="0"/>
                <a:t>AAB	</a:t>
              </a:r>
            </a:p>
            <a:p>
              <a:r>
                <a:rPr lang="it-IT" dirty="0" smtClean="0"/>
                <a:t>ABA</a:t>
              </a:r>
            </a:p>
            <a:p>
              <a:r>
                <a:rPr lang="it-IT" dirty="0" smtClean="0"/>
                <a:t>ABB</a:t>
              </a:r>
            </a:p>
            <a:p>
              <a:r>
                <a:rPr lang="it-IT" dirty="0" smtClean="0"/>
                <a:t>ABC</a:t>
              </a:r>
            </a:p>
            <a:p>
              <a:r>
                <a:rPr lang="it-IT" dirty="0" smtClean="0"/>
                <a:t>ACC</a:t>
              </a:r>
            </a:p>
          </p:txBody>
        </p:sp>
        <p:sp>
          <p:nvSpPr>
            <p:cNvPr id="5" name="CasellaDiTesto 4"/>
            <p:cNvSpPr txBox="1"/>
            <p:nvPr/>
          </p:nvSpPr>
          <p:spPr>
            <a:xfrm>
              <a:off x="3820203" y="2298604"/>
              <a:ext cx="632297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/>
                <a:t>BAA</a:t>
              </a:r>
            </a:p>
            <a:p>
              <a:r>
                <a:rPr lang="it-IT" dirty="0"/>
                <a:t>BBA</a:t>
              </a:r>
            </a:p>
            <a:p>
              <a:r>
                <a:rPr lang="it-IT" dirty="0"/>
                <a:t>BBB</a:t>
              </a:r>
            </a:p>
            <a:p>
              <a:r>
                <a:rPr lang="it-IT" dirty="0"/>
                <a:t>BBC</a:t>
              </a:r>
            </a:p>
            <a:p>
              <a:r>
                <a:rPr lang="it-IT" dirty="0" smtClean="0"/>
                <a:t>BCC</a:t>
              </a:r>
            </a:p>
            <a:p>
              <a:r>
                <a:rPr lang="it-IT" dirty="0" smtClean="0"/>
                <a:t>CAA</a:t>
              </a:r>
              <a:endParaRPr lang="it-IT" dirty="0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4547797" y="2298604"/>
              <a:ext cx="566181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/>
                <a:t>CAB</a:t>
              </a:r>
              <a:endParaRPr lang="it-IT" dirty="0"/>
            </a:p>
            <a:p>
              <a:r>
                <a:rPr lang="it-IT" dirty="0"/>
                <a:t>CBB</a:t>
              </a:r>
              <a:br>
                <a:rPr lang="it-IT" dirty="0"/>
              </a:br>
              <a:r>
                <a:rPr lang="it-IT" dirty="0"/>
                <a:t>CBA</a:t>
              </a:r>
            </a:p>
            <a:p>
              <a:r>
                <a:rPr lang="it-IT" dirty="0"/>
                <a:t>CCA</a:t>
              </a:r>
            </a:p>
            <a:p>
              <a:r>
                <a:rPr lang="it-IT" dirty="0"/>
                <a:t>CCB</a:t>
              </a:r>
            </a:p>
            <a:p>
              <a:r>
                <a:rPr lang="it-IT" dirty="0" smtClean="0"/>
                <a:t>CCC</a:t>
              </a:r>
              <a:endParaRPr lang="it-IT" dirty="0"/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255417" y="1635854"/>
            <a:ext cx="85653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A </a:t>
            </a:r>
            <a:r>
              <a:rPr lang="it-IT" dirty="0"/>
              <a:t>seconda </a:t>
            </a:r>
            <a:r>
              <a:rPr lang="it-IT" dirty="0" smtClean="0"/>
              <a:t>del posizionamento nei livelli A</a:t>
            </a:r>
            <a:r>
              <a:rPr lang="it-IT" dirty="0"/>
              <a:t>, B o </a:t>
            </a:r>
            <a:r>
              <a:rPr lang="it-IT" dirty="0" smtClean="0"/>
              <a:t>C, rispettivamente negli ambiti </a:t>
            </a:r>
          </a:p>
          <a:p>
            <a:pPr algn="ctr"/>
            <a:r>
              <a:rPr lang="it-IT" dirty="0" smtClean="0"/>
              <a:t>Scienza, </a:t>
            </a:r>
            <a:r>
              <a:rPr lang="it-IT" dirty="0"/>
              <a:t>Assistenza e </a:t>
            </a:r>
            <a:r>
              <a:rPr lang="it-IT" dirty="0" smtClean="0"/>
              <a:t>Rete, </a:t>
            </a:r>
          </a:p>
          <a:p>
            <a:pPr algn="ctr"/>
            <a:r>
              <a:rPr lang="it-IT" dirty="0" smtClean="0"/>
              <a:t>gli Istituti saranno classificati nelle seguenti categorie 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744878" y="5147842"/>
            <a:ext cx="775570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 Tale classificazione potrà </a:t>
            </a:r>
            <a:r>
              <a:rPr lang="it-IT" dirty="0"/>
              <a:t>consentire una immediata lettura del raggiungimento degli obiettivi nei diversi </a:t>
            </a:r>
            <a:r>
              <a:rPr lang="it-IT" dirty="0" smtClean="0"/>
              <a:t>ambiti </a:t>
            </a:r>
          </a:p>
        </p:txBody>
      </p:sp>
    </p:spTree>
    <p:extLst>
      <p:ext uri="{BB962C8B-B14F-4D97-AF65-F5344CB8AC3E}">
        <p14:creationId xmlns:p14="http://schemas.microsoft.com/office/powerpoint/2010/main" val="285574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65763" y="3263332"/>
            <a:ext cx="82124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it-IT" sz="1600" dirty="0">
                <a:latin typeface="+mj-lt"/>
              </a:rPr>
              <a:t>I</a:t>
            </a:r>
            <a:r>
              <a:rPr lang="it-IT" sz="1600" dirty="0" smtClean="0">
                <a:latin typeface="+mj-lt"/>
              </a:rPr>
              <a:t>n via sperimentale nessun effetto in prima applicazione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it-IT" sz="1600" dirty="0" smtClean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t-IT" sz="1600" dirty="0" smtClean="0">
                <a:latin typeface="+mj-lt"/>
              </a:rPr>
              <a:t>A regime, la permanenza per due anni consecutivi in livello C in due ambiti, oppure in singolo ambito Scienza o Assistenza con rendimento inferiore al 60% rispetto al parametro soglia minimo,  determina l’avvio della procedura di revoca del riconoscimento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it-IT" sz="1600" dirty="0" smtClean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600" dirty="0" smtClean="0">
                <a:latin typeface="+mj-lt"/>
                <a:cs typeface="Arial Black"/>
              </a:rPr>
              <a:t>Nuovi IRCCS saranno valutati con parametri di accesso almeno del livello B </a:t>
            </a:r>
            <a:endParaRPr lang="it-IT" sz="1600" u="sng" dirty="0">
              <a:latin typeface="+mj-lt"/>
              <a:cs typeface="Arial Black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2762883" y="2527647"/>
            <a:ext cx="3618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/>
              <a:t>EFFETTI DELLA </a:t>
            </a:r>
            <a:r>
              <a:rPr lang="it-IT" sz="2000" b="1" dirty="0" smtClean="0"/>
              <a:t>CLASSIFICAZIONE</a:t>
            </a:r>
            <a:endParaRPr lang="it-IT" sz="2000" b="1" dirty="0"/>
          </a:p>
        </p:txBody>
      </p:sp>
    </p:spTree>
    <p:extLst>
      <p:ext uri="{BB962C8B-B14F-4D97-AF65-F5344CB8AC3E}">
        <p14:creationId xmlns:p14="http://schemas.microsoft.com/office/powerpoint/2010/main" val="39304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/>
          <p:cNvGrpSpPr/>
          <p:nvPr/>
        </p:nvGrpSpPr>
        <p:grpSpPr>
          <a:xfrm>
            <a:off x="3432868" y="1028411"/>
            <a:ext cx="1874104" cy="1165231"/>
            <a:chOff x="5090734" y="2085650"/>
            <a:chExt cx="1874104" cy="1165231"/>
          </a:xfrm>
        </p:grpSpPr>
        <p:sp>
          <p:nvSpPr>
            <p:cNvPr id="3" name="Diamante 2"/>
            <p:cNvSpPr/>
            <p:nvPr/>
          </p:nvSpPr>
          <p:spPr>
            <a:xfrm>
              <a:off x="5090734" y="2085650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CasellaDiTesto 3"/>
            <p:cNvSpPr txBox="1"/>
            <p:nvPr/>
          </p:nvSpPr>
          <p:spPr>
            <a:xfrm>
              <a:off x="5575846" y="2448558"/>
              <a:ext cx="9602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 smtClean="0"/>
                <a:t>MDC  </a:t>
              </a:r>
              <a:r>
                <a:rPr lang="it-IT" i="1" dirty="0" smtClean="0"/>
                <a:t>X</a:t>
              </a:r>
              <a:endParaRPr lang="it-IT" i="1" dirty="0"/>
            </a:p>
          </p:txBody>
        </p:sp>
      </p:grpSp>
      <p:sp>
        <p:nvSpPr>
          <p:cNvPr id="5" name="Cornice 4"/>
          <p:cNvSpPr/>
          <p:nvPr/>
        </p:nvSpPr>
        <p:spPr>
          <a:xfrm>
            <a:off x="337510" y="3824416"/>
            <a:ext cx="2214850" cy="2809844"/>
          </a:xfrm>
          <a:prstGeom prst="frame">
            <a:avLst>
              <a:gd name="adj1" fmla="val 7669"/>
            </a:avLst>
          </a:prstGeom>
          <a:gradFill flip="none" rotWithShape="1">
            <a:gsLst>
              <a:gs pos="0">
                <a:srgbClr val="FF0000"/>
              </a:gs>
              <a:gs pos="98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>
            <a:gradFill flip="none" rotWithShape="1">
              <a:gsLst>
                <a:gs pos="0">
                  <a:srgbClr val="00800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" name="Cornice 5"/>
          <p:cNvSpPr/>
          <p:nvPr/>
        </p:nvSpPr>
        <p:spPr>
          <a:xfrm>
            <a:off x="3272223" y="3830650"/>
            <a:ext cx="2214850" cy="2803610"/>
          </a:xfrm>
          <a:prstGeom prst="frame">
            <a:avLst>
              <a:gd name="adj1" fmla="val 8108"/>
            </a:avLst>
          </a:prstGeom>
          <a:gradFill flip="none" rotWithShape="1">
            <a:gsLst>
              <a:gs pos="0">
                <a:srgbClr val="FF0000"/>
              </a:gs>
              <a:gs pos="98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>
            <a:gradFill flip="none" rotWithShape="1">
              <a:gsLst>
                <a:gs pos="0">
                  <a:srgbClr val="00800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Cornice 6"/>
          <p:cNvSpPr/>
          <p:nvPr/>
        </p:nvSpPr>
        <p:spPr>
          <a:xfrm>
            <a:off x="6290336" y="3830650"/>
            <a:ext cx="2301177" cy="2803610"/>
          </a:xfrm>
          <a:prstGeom prst="frame">
            <a:avLst>
              <a:gd name="adj1" fmla="val 7005"/>
            </a:avLst>
          </a:prstGeom>
          <a:gradFill flip="none" rotWithShape="1">
            <a:gsLst>
              <a:gs pos="0">
                <a:srgbClr val="FF0000"/>
              </a:gs>
              <a:gs pos="98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>
            <a:gradFill flip="none" rotWithShape="1">
              <a:gsLst>
                <a:gs pos="0">
                  <a:srgbClr val="00800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71003" y="4083469"/>
            <a:ext cx="1753908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SCIENZA</a:t>
            </a:r>
          </a:p>
          <a:p>
            <a:pPr algn="ctr"/>
            <a:endParaRPr lang="en-US" altLang="it-IT" sz="1100" dirty="0" smtClean="0">
              <a:latin typeface="Berlin Sans FB" panose="020E0602020502020306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altLang="it-IT" sz="1200" b="1" dirty="0" err="1" smtClean="0"/>
              <a:t>Parametri</a:t>
            </a:r>
            <a:r>
              <a:rPr lang="en-US" altLang="it-IT" sz="1200" b="1" dirty="0" smtClean="0"/>
              <a:t> in </a:t>
            </a:r>
            <a:r>
              <a:rPr lang="en-US" altLang="it-IT" sz="1200" b="1" dirty="0" err="1" smtClean="0"/>
              <a:t>uso</a:t>
            </a:r>
            <a:r>
              <a:rPr lang="en-US" altLang="it-IT" sz="1200" b="1" dirty="0" smtClean="0"/>
              <a:t> per RC:</a:t>
            </a:r>
          </a:p>
          <a:p>
            <a:pPr algn="ctr"/>
            <a:endParaRPr lang="en-US" altLang="it-IT" sz="1200" b="1" dirty="0" smtClean="0"/>
          </a:p>
          <a:p>
            <a:pPr algn="ctr">
              <a:spcAft>
                <a:spcPts val="600"/>
              </a:spcAft>
            </a:pPr>
            <a:r>
              <a:rPr lang="en-US" altLang="it-IT" sz="1200" b="1" dirty="0" smtClean="0"/>
              <a:t>IFN</a:t>
            </a:r>
          </a:p>
          <a:p>
            <a:pPr algn="ctr"/>
            <a:r>
              <a:rPr lang="en-US" altLang="it-IT" sz="1200" b="1" dirty="0" smtClean="0"/>
              <a:t>Field-Weighted </a:t>
            </a:r>
          </a:p>
          <a:p>
            <a:pPr algn="ctr">
              <a:spcAft>
                <a:spcPts val="600"/>
              </a:spcAft>
            </a:pPr>
            <a:r>
              <a:rPr lang="en-US" altLang="it-IT" sz="1200" b="1" dirty="0" smtClean="0"/>
              <a:t>Citation Impact</a:t>
            </a:r>
          </a:p>
          <a:p>
            <a:pPr algn="ctr">
              <a:spcAft>
                <a:spcPts val="600"/>
              </a:spcAft>
            </a:pPr>
            <a:r>
              <a:rPr lang="en-US" sz="1200" b="1" dirty="0" smtClean="0"/>
              <a:t>Outputs </a:t>
            </a:r>
            <a:r>
              <a:rPr lang="en-US" sz="1200" b="1" dirty="0"/>
              <a:t>in Top Views Percentiles 25% </a:t>
            </a:r>
            <a:endParaRPr lang="en-US" sz="1200" b="1" dirty="0" smtClean="0"/>
          </a:p>
          <a:p>
            <a:pPr algn="ctr"/>
            <a:r>
              <a:rPr lang="en-US" sz="1200" b="1" dirty="0"/>
              <a:t>% International Collaborations </a:t>
            </a:r>
            <a:r>
              <a:rPr lang="en-US" altLang="it-IT" sz="1200" b="1" dirty="0"/>
              <a:t> 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442595" y="4073742"/>
            <a:ext cx="1940795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ASSISTENZA</a:t>
            </a:r>
          </a:p>
          <a:p>
            <a:endParaRPr lang="it-IT" sz="1100" b="1" dirty="0"/>
          </a:p>
          <a:p>
            <a:pPr algn="ctr"/>
            <a:r>
              <a:rPr lang="it-IT" sz="1200" b="1" dirty="0" smtClean="0"/>
              <a:t>Identificazione indicatori: </a:t>
            </a:r>
          </a:p>
          <a:p>
            <a:endParaRPr lang="it-IT" sz="1200" b="1" dirty="0" smtClean="0"/>
          </a:p>
          <a:p>
            <a:pPr algn="ctr"/>
            <a:r>
              <a:rPr lang="it-IT" sz="1200" b="1" dirty="0" smtClean="0"/>
              <a:t>Gruppi di lavoro Direzioni Scientifiche IRCCS</a:t>
            </a:r>
          </a:p>
          <a:p>
            <a:pPr algn="ctr"/>
            <a:endParaRPr lang="it-IT" sz="1200" b="1" dirty="0"/>
          </a:p>
          <a:p>
            <a:pPr algn="ctr"/>
            <a:r>
              <a:rPr lang="it-IT" sz="1200" b="1" dirty="0" smtClean="0"/>
              <a:t>Collaborazione con AGENAS</a:t>
            </a:r>
          </a:p>
          <a:p>
            <a:pPr algn="ctr"/>
            <a:endParaRPr lang="it-IT" sz="1200" b="1" dirty="0"/>
          </a:p>
          <a:p>
            <a:pPr algn="ctr"/>
            <a:r>
              <a:rPr lang="it-IT" sz="1200" b="1" dirty="0" smtClean="0"/>
              <a:t>Collaborazione con </a:t>
            </a:r>
            <a:r>
              <a:rPr lang="it-IT" sz="1200" b="1" dirty="0" err="1" smtClean="0"/>
              <a:t>Cittadinanzattiva</a:t>
            </a:r>
            <a:endParaRPr lang="it-IT" sz="1100" b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524010" y="4093198"/>
            <a:ext cx="18741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RETE</a:t>
            </a:r>
          </a:p>
          <a:p>
            <a:pPr algn="ctr"/>
            <a:endParaRPr lang="it-IT" b="1" dirty="0"/>
          </a:p>
          <a:p>
            <a:pPr algn="ctr"/>
            <a:r>
              <a:rPr lang="it-IT" sz="1200" b="1" dirty="0" smtClean="0"/>
              <a:t>Parametri di valutazione di livello:</a:t>
            </a:r>
          </a:p>
          <a:p>
            <a:pPr algn="ctr"/>
            <a:r>
              <a:rPr lang="it-IT" sz="1200" b="1" dirty="0" smtClean="0"/>
              <a:t> </a:t>
            </a:r>
          </a:p>
          <a:p>
            <a:pPr algn="ctr"/>
            <a:r>
              <a:rPr lang="it-IT" sz="1200" b="1" dirty="0" smtClean="0"/>
              <a:t>Regionale</a:t>
            </a:r>
          </a:p>
          <a:p>
            <a:pPr algn="ctr"/>
            <a:r>
              <a:rPr lang="it-IT" sz="1200" b="1" dirty="0" smtClean="0"/>
              <a:t>Nazionale</a:t>
            </a:r>
          </a:p>
          <a:p>
            <a:pPr algn="ctr"/>
            <a:r>
              <a:rPr lang="it-IT" sz="1200" b="1" dirty="0" smtClean="0"/>
              <a:t>Internazionale</a:t>
            </a:r>
            <a:endParaRPr lang="it-IT" sz="1200" b="1" dirty="0"/>
          </a:p>
        </p:txBody>
      </p:sp>
      <p:cxnSp>
        <p:nvCxnSpPr>
          <p:cNvPr id="21" name="Connettore 1 20"/>
          <p:cNvCxnSpPr/>
          <p:nvPr/>
        </p:nvCxnSpPr>
        <p:spPr>
          <a:xfrm>
            <a:off x="4396930" y="2193645"/>
            <a:ext cx="0" cy="958116"/>
          </a:xfrm>
          <a:prstGeom prst="line">
            <a:avLst/>
          </a:prstGeom>
          <a:ln w="571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1 21"/>
          <p:cNvCxnSpPr/>
          <p:nvPr/>
        </p:nvCxnSpPr>
        <p:spPr>
          <a:xfrm>
            <a:off x="1458090" y="3148408"/>
            <a:ext cx="5901103" cy="0"/>
          </a:xfrm>
          <a:prstGeom prst="line">
            <a:avLst/>
          </a:prstGeom>
          <a:ln w="571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>
            <a:off x="1458090" y="3148408"/>
            <a:ext cx="0" cy="472354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>
            <a:off x="4385409" y="3237451"/>
            <a:ext cx="0" cy="472354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>
            <a:off x="7359193" y="3148408"/>
            <a:ext cx="0" cy="472354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asellaDiTesto 27"/>
          <p:cNvSpPr txBox="1"/>
          <p:nvPr/>
        </p:nvSpPr>
        <p:spPr>
          <a:xfrm>
            <a:off x="3135532" y="2735510"/>
            <a:ext cx="2542591" cy="369332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AMBITI DI VALUTAZIONE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67660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35427" y="4138657"/>
            <a:ext cx="8642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/>
              <a:t>Gli indicatori assistenziali  identificati costituiscono pertanto un grande strumento di mediazione (favorita da Ministero Salute) tra gli IRCCS e le agenzie valutative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35428" y="2587618"/>
            <a:ext cx="8642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dirty="0"/>
              <a:t>Gli indicatori di scienza rappresentano il frutto del lavoro e dell’esperienza acquisita negli ultimi anni per la valutazione della ripartizione della Ricerca Corrente</a:t>
            </a:r>
          </a:p>
        </p:txBody>
      </p:sp>
    </p:spTree>
    <p:extLst>
      <p:ext uri="{BB962C8B-B14F-4D97-AF65-F5344CB8AC3E}">
        <p14:creationId xmlns:p14="http://schemas.microsoft.com/office/powerpoint/2010/main" val="76922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928025" y="3307404"/>
            <a:ext cx="3505896" cy="4001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PROCESSO DI CLASSIFICAZIONE</a:t>
            </a:r>
            <a:endParaRPr lang="it-IT" sz="2000" b="1" dirty="0"/>
          </a:p>
        </p:txBody>
      </p:sp>
    </p:spTree>
    <p:extLst>
      <p:ext uri="{BB962C8B-B14F-4D97-AF65-F5344CB8AC3E}">
        <p14:creationId xmlns:p14="http://schemas.microsoft.com/office/powerpoint/2010/main" val="280551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ornice 40"/>
          <p:cNvSpPr>
            <a:spLocks noChangeAspect="1"/>
          </p:cNvSpPr>
          <p:nvPr/>
        </p:nvSpPr>
        <p:spPr>
          <a:xfrm>
            <a:off x="3597691" y="3919475"/>
            <a:ext cx="1955617" cy="1012068"/>
          </a:xfrm>
          <a:prstGeom prst="frame">
            <a:avLst/>
          </a:prstGeom>
          <a:gradFill flip="none" rotWithShape="1">
            <a:gsLst>
              <a:gs pos="0">
                <a:srgbClr val="FF0000"/>
              </a:gs>
              <a:gs pos="98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>
            <a:gradFill flip="none" rotWithShape="1">
              <a:gsLst>
                <a:gs pos="0">
                  <a:srgbClr val="00800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3430694" y="1135419"/>
            <a:ext cx="1874104" cy="1165231"/>
            <a:chOff x="5090734" y="2085650"/>
            <a:chExt cx="1874104" cy="1165231"/>
          </a:xfrm>
        </p:grpSpPr>
        <p:sp>
          <p:nvSpPr>
            <p:cNvPr id="3" name="Diamante 2"/>
            <p:cNvSpPr/>
            <p:nvPr/>
          </p:nvSpPr>
          <p:spPr>
            <a:xfrm>
              <a:off x="5090734" y="2085650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CasellaDiTesto 3"/>
            <p:cNvSpPr txBox="1"/>
            <p:nvPr/>
          </p:nvSpPr>
          <p:spPr>
            <a:xfrm>
              <a:off x="5575846" y="2448558"/>
              <a:ext cx="9602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 smtClean="0"/>
                <a:t>MDC  </a:t>
              </a:r>
              <a:r>
                <a:rPr lang="it-IT" i="1" dirty="0" smtClean="0"/>
                <a:t>X</a:t>
              </a:r>
              <a:endParaRPr lang="it-IT" i="1" dirty="0"/>
            </a:p>
          </p:txBody>
        </p:sp>
      </p:grpSp>
      <p:sp>
        <p:nvSpPr>
          <p:cNvPr id="5" name="Cornice 4"/>
          <p:cNvSpPr>
            <a:spLocks noChangeAspect="1"/>
          </p:cNvSpPr>
          <p:nvPr/>
        </p:nvSpPr>
        <p:spPr>
          <a:xfrm>
            <a:off x="720922" y="3919475"/>
            <a:ext cx="1955617" cy="1012068"/>
          </a:xfrm>
          <a:prstGeom prst="frame">
            <a:avLst/>
          </a:prstGeom>
          <a:gradFill flip="none" rotWithShape="1">
            <a:gsLst>
              <a:gs pos="0">
                <a:srgbClr val="FF0000"/>
              </a:gs>
              <a:gs pos="98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>
            <a:gradFill flip="none" rotWithShape="1">
              <a:gsLst>
                <a:gs pos="0">
                  <a:srgbClr val="00800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Cornice 6"/>
          <p:cNvSpPr>
            <a:spLocks noChangeAspect="1"/>
          </p:cNvSpPr>
          <p:nvPr/>
        </p:nvSpPr>
        <p:spPr>
          <a:xfrm>
            <a:off x="6658014" y="3919473"/>
            <a:ext cx="1955617" cy="1012072"/>
          </a:xfrm>
          <a:prstGeom prst="frame">
            <a:avLst/>
          </a:prstGeom>
          <a:gradFill flip="none" rotWithShape="1">
            <a:gsLst>
              <a:gs pos="0">
                <a:srgbClr val="FF0000"/>
              </a:gs>
              <a:gs pos="98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>
            <a:gradFill flip="none" rotWithShape="1">
              <a:gsLst>
                <a:gs pos="0">
                  <a:srgbClr val="00800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52145" y="4254447"/>
            <a:ext cx="187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SCIENZA</a:t>
            </a:r>
            <a:endParaRPr lang="it-IT" b="1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615526" y="4245141"/>
            <a:ext cx="187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ASSISTENZA</a:t>
            </a:r>
            <a:endParaRPr lang="it-IT" b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753422" y="4237945"/>
            <a:ext cx="187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RETE</a:t>
            </a:r>
            <a:endParaRPr lang="it-IT" b="1" dirty="0"/>
          </a:p>
        </p:txBody>
      </p:sp>
      <p:cxnSp>
        <p:nvCxnSpPr>
          <p:cNvPr id="12" name="Connettore 1 11"/>
          <p:cNvCxnSpPr>
            <a:stCxn id="3" idx="2"/>
          </p:cNvCxnSpPr>
          <p:nvPr/>
        </p:nvCxnSpPr>
        <p:spPr>
          <a:xfrm>
            <a:off x="4367746" y="2300650"/>
            <a:ext cx="0" cy="958116"/>
          </a:xfrm>
          <a:prstGeom prst="line">
            <a:avLst/>
          </a:prstGeom>
          <a:ln w="571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1428906" y="3304052"/>
            <a:ext cx="5901103" cy="0"/>
          </a:xfrm>
          <a:prstGeom prst="line">
            <a:avLst/>
          </a:prstGeom>
          <a:ln w="571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>
            <a:off x="1428906" y="3304052"/>
            <a:ext cx="0" cy="472354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4356225" y="3393095"/>
            <a:ext cx="0" cy="472354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7330009" y="3304052"/>
            <a:ext cx="0" cy="472354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3106348" y="2842515"/>
            <a:ext cx="2542591" cy="369332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AMBITI DI VALUTAZIONE</a:t>
            </a:r>
            <a:endParaRPr lang="it-IT" b="1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3479833" y="5357221"/>
            <a:ext cx="1738867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i="1" dirty="0" smtClean="0"/>
              <a:t>PERCENTUALE DI RAGGIUNGIMENTO SOGLIE INDICATORI</a:t>
            </a:r>
            <a:endParaRPr lang="it-IT" sz="1400" i="1" dirty="0"/>
          </a:p>
        </p:txBody>
      </p:sp>
      <p:cxnSp>
        <p:nvCxnSpPr>
          <p:cNvPr id="29" name="Connettore 1 28"/>
          <p:cNvCxnSpPr/>
          <p:nvPr/>
        </p:nvCxnSpPr>
        <p:spPr>
          <a:xfrm>
            <a:off x="671211" y="4652124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/>
          <p:nvPr/>
        </p:nvCxnSpPr>
        <p:spPr>
          <a:xfrm flipV="1">
            <a:off x="3412693" y="4736559"/>
            <a:ext cx="3248" cy="834623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CasellaDiTesto 41"/>
          <p:cNvSpPr txBox="1"/>
          <p:nvPr/>
        </p:nvSpPr>
        <p:spPr>
          <a:xfrm>
            <a:off x="3125488" y="4044170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/>
              <a:t>85%</a:t>
            </a:r>
            <a:endParaRPr lang="it-IT" sz="1400" b="1" dirty="0"/>
          </a:p>
        </p:txBody>
      </p:sp>
      <p:sp>
        <p:nvSpPr>
          <p:cNvPr id="43" name="CasellaDiTesto 42"/>
          <p:cNvSpPr txBox="1"/>
          <p:nvPr/>
        </p:nvSpPr>
        <p:spPr>
          <a:xfrm>
            <a:off x="3140777" y="4383028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/>
              <a:t>70%</a:t>
            </a:r>
            <a:endParaRPr lang="it-IT" sz="1400" b="1" dirty="0"/>
          </a:p>
        </p:txBody>
      </p:sp>
      <p:sp>
        <p:nvSpPr>
          <p:cNvPr id="51" name="CasellaDiTesto 50"/>
          <p:cNvSpPr txBox="1"/>
          <p:nvPr/>
        </p:nvSpPr>
        <p:spPr>
          <a:xfrm>
            <a:off x="5475759" y="1114723"/>
            <a:ext cx="364311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I</a:t>
            </a:r>
            <a:r>
              <a:rPr lang="it-IT" b="1" dirty="0" smtClean="0"/>
              <a:t>ndicatori e relativi parametri stabiliti per ogni area e per ogni ambito </a:t>
            </a:r>
          </a:p>
        </p:txBody>
      </p:sp>
      <p:cxnSp>
        <p:nvCxnSpPr>
          <p:cNvPr id="54" name="Connettore 2 53"/>
          <p:cNvCxnSpPr/>
          <p:nvPr/>
        </p:nvCxnSpPr>
        <p:spPr>
          <a:xfrm flipV="1">
            <a:off x="314055" y="4764304"/>
            <a:ext cx="3248" cy="834623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CasellaDiTesto 55"/>
          <p:cNvSpPr txBox="1"/>
          <p:nvPr/>
        </p:nvSpPr>
        <p:spPr>
          <a:xfrm>
            <a:off x="381195" y="5445038"/>
            <a:ext cx="1481496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1400" i="1" dirty="0" smtClean="0"/>
              <a:t>VALORI ASSOLUTI</a:t>
            </a:r>
          </a:p>
        </p:txBody>
      </p:sp>
      <p:sp>
        <p:nvSpPr>
          <p:cNvPr id="57" name="CasellaDiTesto 56"/>
          <p:cNvSpPr txBox="1"/>
          <p:nvPr/>
        </p:nvSpPr>
        <p:spPr>
          <a:xfrm>
            <a:off x="-49605" y="4094680"/>
            <a:ext cx="7226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Valore A</a:t>
            </a:r>
            <a:endParaRPr lang="it-IT" sz="1200" b="1" dirty="0"/>
          </a:p>
        </p:txBody>
      </p:sp>
      <p:sp>
        <p:nvSpPr>
          <p:cNvPr id="36" name="CasellaDiTesto 35"/>
          <p:cNvSpPr txBox="1"/>
          <p:nvPr/>
        </p:nvSpPr>
        <p:spPr>
          <a:xfrm>
            <a:off x="-51036" y="4494925"/>
            <a:ext cx="716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Valore B</a:t>
            </a:r>
            <a:endParaRPr lang="it-IT" sz="1200" b="1" dirty="0"/>
          </a:p>
        </p:txBody>
      </p:sp>
      <p:sp>
        <p:nvSpPr>
          <p:cNvPr id="37" name="CasellaDiTesto 36"/>
          <p:cNvSpPr txBox="1"/>
          <p:nvPr/>
        </p:nvSpPr>
        <p:spPr>
          <a:xfrm>
            <a:off x="6626057" y="5418776"/>
            <a:ext cx="1651542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sz="1400" i="1" dirty="0" smtClean="0"/>
              <a:t>VALORE NUMERICO</a:t>
            </a:r>
          </a:p>
        </p:txBody>
      </p:sp>
      <p:cxnSp>
        <p:nvCxnSpPr>
          <p:cNvPr id="48" name="Connettore 1 47"/>
          <p:cNvCxnSpPr/>
          <p:nvPr/>
        </p:nvCxnSpPr>
        <p:spPr>
          <a:xfrm>
            <a:off x="667963" y="4279218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1 48"/>
          <p:cNvCxnSpPr/>
          <p:nvPr/>
        </p:nvCxnSpPr>
        <p:spPr>
          <a:xfrm>
            <a:off x="3536449" y="4208561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1 49"/>
          <p:cNvCxnSpPr/>
          <p:nvPr/>
        </p:nvCxnSpPr>
        <p:spPr>
          <a:xfrm>
            <a:off x="3594776" y="4537704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2 62"/>
          <p:cNvCxnSpPr/>
          <p:nvPr/>
        </p:nvCxnSpPr>
        <p:spPr>
          <a:xfrm flipV="1">
            <a:off x="6507173" y="4716478"/>
            <a:ext cx="3248" cy="834623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CasellaDiTesto 63"/>
          <p:cNvSpPr txBox="1"/>
          <p:nvPr/>
        </p:nvSpPr>
        <p:spPr>
          <a:xfrm>
            <a:off x="6026928" y="4047901"/>
            <a:ext cx="7226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Valore A</a:t>
            </a:r>
            <a:endParaRPr lang="it-IT" sz="1200" b="1" dirty="0"/>
          </a:p>
        </p:txBody>
      </p:sp>
      <p:sp>
        <p:nvSpPr>
          <p:cNvPr id="65" name="CasellaDiTesto 64"/>
          <p:cNvSpPr txBox="1"/>
          <p:nvPr/>
        </p:nvSpPr>
        <p:spPr>
          <a:xfrm>
            <a:off x="6025497" y="4389778"/>
            <a:ext cx="716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Valore B</a:t>
            </a:r>
            <a:endParaRPr lang="it-IT" sz="1200" b="1" dirty="0"/>
          </a:p>
        </p:txBody>
      </p:sp>
      <p:cxnSp>
        <p:nvCxnSpPr>
          <p:cNvPr id="66" name="Connettore 1 65"/>
          <p:cNvCxnSpPr/>
          <p:nvPr/>
        </p:nvCxnSpPr>
        <p:spPr>
          <a:xfrm>
            <a:off x="6646080" y="4215041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66"/>
          <p:cNvCxnSpPr/>
          <p:nvPr/>
        </p:nvCxnSpPr>
        <p:spPr>
          <a:xfrm>
            <a:off x="6704407" y="4544184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56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ornice 40"/>
          <p:cNvSpPr>
            <a:spLocks noChangeAspect="1"/>
          </p:cNvSpPr>
          <p:nvPr/>
        </p:nvSpPr>
        <p:spPr>
          <a:xfrm>
            <a:off x="3597691" y="4522595"/>
            <a:ext cx="1955617" cy="1012068"/>
          </a:xfrm>
          <a:prstGeom prst="frame">
            <a:avLst/>
          </a:prstGeom>
          <a:gradFill flip="none" rotWithShape="1">
            <a:gsLst>
              <a:gs pos="0">
                <a:srgbClr val="FF0000"/>
              </a:gs>
              <a:gs pos="98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>
            <a:gradFill flip="none" rotWithShape="1">
              <a:gsLst>
                <a:gs pos="0">
                  <a:srgbClr val="00800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3391782" y="1738539"/>
            <a:ext cx="1874104" cy="1165231"/>
            <a:chOff x="5090734" y="2085650"/>
            <a:chExt cx="1874104" cy="1165231"/>
          </a:xfrm>
        </p:grpSpPr>
        <p:sp>
          <p:nvSpPr>
            <p:cNvPr id="3" name="Diamante 2"/>
            <p:cNvSpPr/>
            <p:nvPr/>
          </p:nvSpPr>
          <p:spPr>
            <a:xfrm>
              <a:off x="5090734" y="2085650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CasellaDiTesto 3"/>
            <p:cNvSpPr txBox="1"/>
            <p:nvPr/>
          </p:nvSpPr>
          <p:spPr>
            <a:xfrm>
              <a:off x="5575846" y="2448558"/>
              <a:ext cx="9602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 smtClean="0"/>
                <a:t>MDC  </a:t>
              </a:r>
              <a:r>
                <a:rPr lang="it-IT" i="1" dirty="0" smtClean="0"/>
                <a:t>X</a:t>
              </a:r>
              <a:endParaRPr lang="it-IT" i="1" dirty="0"/>
            </a:p>
          </p:txBody>
        </p:sp>
      </p:grpSp>
      <p:sp>
        <p:nvSpPr>
          <p:cNvPr id="5" name="Cornice 4"/>
          <p:cNvSpPr>
            <a:spLocks noChangeAspect="1"/>
          </p:cNvSpPr>
          <p:nvPr/>
        </p:nvSpPr>
        <p:spPr>
          <a:xfrm>
            <a:off x="720922" y="4522595"/>
            <a:ext cx="1955617" cy="1012068"/>
          </a:xfrm>
          <a:prstGeom prst="frame">
            <a:avLst/>
          </a:prstGeom>
          <a:gradFill flip="none" rotWithShape="1">
            <a:gsLst>
              <a:gs pos="0">
                <a:srgbClr val="FF0000"/>
              </a:gs>
              <a:gs pos="98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>
            <a:gradFill flip="none" rotWithShape="1">
              <a:gsLst>
                <a:gs pos="0">
                  <a:srgbClr val="00800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Cornice 6"/>
          <p:cNvSpPr>
            <a:spLocks noChangeAspect="1"/>
          </p:cNvSpPr>
          <p:nvPr/>
        </p:nvSpPr>
        <p:spPr>
          <a:xfrm>
            <a:off x="6658014" y="4522593"/>
            <a:ext cx="1955617" cy="1012072"/>
          </a:xfrm>
          <a:prstGeom prst="frame">
            <a:avLst/>
          </a:prstGeom>
          <a:gradFill flip="none" rotWithShape="1">
            <a:gsLst>
              <a:gs pos="0">
                <a:srgbClr val="FF0000"/>
              </a:gs>
              <a:gs pos="98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>
            <a:gradFill flip="none" rotWithShape="1">
              <a:gsLst>
                <a:gs pos="0">
                  <a:srgbClr val="00800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52145" y="4857567"/>
            <a:ext cx="187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SCIENZA</a:t>
            </a:r>
            <a:endParaRPr lang="it-IT" b="1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615526" y="4848261"/>
            <a:ext cx="187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ASSISTENZA</a:t>
            </a:r>
            <a:endParaRPr lang="it-IT" b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753422" y="4841065"/>
            <a:ext cx="187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RETE</a:t>
            </a:r>
            <a:endParaRPr lang="it-IT" b="1" dirty="0"/>
          </a:p>
        </p:txBody>
      </p:sp>
      <p:cxnSp>
        <p:nvCxnSpPr>
          <p:cNvPr id="12" name="Connettore 1 11"/>
          <p:cNvCxnSpPr>
            <a:stCxn id="3" idx="2"/>
          </p:cNvCxnSpPr>
          <p:nvPr/>
        </p:nvCxnSpPr>
        <p:spPr>
          <a:xfrm>
            <a:off x="4328834" y="2903770"/>
            <a:ext cx="0" cy="958116"/>
          </a:xfrm>
          <a:prstGeom prst="line">
            <a:avLst/>
          </a:prstGeom>
          <a:ln w="571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1428906" y="3907172"/>
            <a:ext cx="5901103" cy="0"/>
          </a:xfrm>
          <a:prstGeom prst="line">
            <a:avLst/>
          </a:prstGeom>
          <a:ln w="571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>
            <a:off x="1428906" y="3907172"/>
            <a:ext cx="0" cy="472354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4356225" y="3996215"/>
            <a:ext cx="0" cy="472354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7330009" y="3907172"/>
            <a:ext cx="0" cy="472354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3106348" y="3445635"/>
            <a:ext cx="2542591" cy="369332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AMBITI DI VALUTAZIONE</a:t>
            </a:r>
            <a:endParaRPr lang="it-IT" b="1" dirty="0"/>
          </a:p>
        </p:txBody>
      </p:sp>
      <p:cxnSp>
        <p:nvCxnSpPr>
          <p:cNvPr id="29" name="Connettore 1 28"/>
          <p:cNvCxnSpPr/>
          <p:nvPr/>
        </p:nvCxnSpPr>
        <p:spPr>
          <a:xfrm>
            <a:off x="671211" y="5255244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CasellaDiTesto 41"/>
          <p:cNvSpPr txBox="1"/>
          <p:nvPr/>
        </p:nvSpPr>
        <p:spPr>
          <a:xfrm>
            <a:off x="3125488" y="4647290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/>
              <a:t>85%</a:t>
            </a:r>
            <a:endParaRPr lang="it-IT" sz="1400" b="1" dirty="0"/>
          </a:p>
        </p:txBody>
      </p:sp>
      <p:sp>
        <p:nvSpPr>
          <p:cNvPr id="43" name="CasellaDiTesto 42"/>
          <p:cNvSpPr txBox="1"/>
          <p:nvPr/>
        </p:nvSpPr>
        <p:spPr>
          <a:xfrm>
            <a:off x="3140777" y="4986148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/>
              <a:t>70%</a:t>
            </a:r>
            <a:endParaRPr lang="it-IT" sz="1400" b="1" dirty="0"/>
          </a:p>
        </p:txBody>
      </p:sp>
      <p:sp>
        <p:nvSpPr>
          <p:cNvPr id="57" name="CasellaDiTesto 56"/>
          <p:cNvSpPr txBox="1"/>
          <p:nvPr/>
        </p:nvSpPr>
        <p:spPr>
          <a:xfrm>
            <a:off x="-49605" y="4697800"/>
            <a:ext cx="7226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Valore A</a:t>
            </a:r>
            <a:endParaRPr lang="it-IT" sz="1200" b="1" dirty="0"/>
          </a:p>
        </p:txBody>
      </p:sp>
      <p:sp>
        <p:nvSpPr>
          <p:cNvPr id="36" name="CasellaDiTesto 35"/>
          <p:cNvSpPr txBox="1"/>
          <p:nvPr/>
        </p:nvSpPr>
        <p:spPr>
          <a:xfrm>
            <a:off x="-51036" y="5098045"/>
            <a:ext cx="716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Valore B</a:t>
            </a:r>
            <a:endParaRPr lang="it-IT" sz="1200" b="1" dirty="0"/>
          </a:p>
        </p:txBody>
      </p:sp>
      <p:sp>
        <p:nvSpPr>
          <p:cNvPr id="39" name="CasellaDiTesto 38"/>
          <p:cNvSpPr txBox="1"/>
          <p:nvPr/>
        </p:nvSpPr>
        <p:spPr>
          <a:xfrm>
            <a:off x="2689212" y="455735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</a:t>
            </a:r>
            <a:endParaRPr lang="it-IT" b="1" dirty="0"/>
          </a:p>
        </p:txBody>
      </p:sp>
      <p:sp>
        <p:nvSpPr>
          <p:cNvPr id="40" name="CasellaDiTesto 39"/>
          <p:cNvSpPr txBox="1"/>
          <p:nvPr/>
        </p:nvSpPr>
        <p:spPr>
          <a:xfrm>
            <a:off x="2689212" y="4885912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</a:t>
            </a:r>
            <a:endParaRPr lang="it-IT" b="1" dirty="0"/>
          </a:p>
        </p:txBody>
      </p:sp>
      <p:sp>
        <p:nvSpPr>
          <p:cNvPr id="45" name="CasellaDiTesto 44"/>
          <p:cNvSpPr txBox="1"/>
          <p:nvPr/>
        </p:nvSpPr>
        <p:spPr>
          <a:xfrm>
            <a:off x="2689212" y="5234610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</a:t>
            </a:r>
            <a:endParaRPr lang="it-IT" b="1" dirty="0"/>
          </a:p>
        </p:txBody>
      </p:sp>
      <p:cxnSp>
        <p:nvCxnSpPr>
          <p:cNvPr id="48" name="Connettore 1 47"/>
          <p:cNvCxnSpPr/>
          <p:nvPr/>
        </p:nvCxnSpPr>
        <p:spPr>
          <a:xfrm>
            <a:off x="667963" y="4882338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1 48"/>
          <p:cNvCxnSpPr/>
          <p:nvPr/>
        </p:nvCxnSpPr>
        <p:spPr>
          <a:xfrm>
            <a:off x="3536449" y="4811681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1 49"/>
          <p:cNvCxnSpPr/>
          <p:nvPr/>
        </p:nvCxnSpPr>
        <p:spPr>
          <a:xfrm>
            <a:off x="3594776" y="5140824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CasellaDiTesto 51"/>
          <p:cNvSpPr txBox="1"/>
          <p:nvPr/>
        </p:nvSpPr>
        <p:spPr>
          <a:xfrm>
            <a:off x="5495215" y="447776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</a:t>
            </a:r>
            <a:endParaRPr lang="it-IT" b="1" dirty="0"/>
          </a:p>
        </p:txBody>
      </p:sp>
      <p:sp>
        <p:nvSpPr>
          <p:cNvPr id="53" name="CasellaDiTesto 52"/>
          <p:cNvSpPr txBox="1"/>
          <p:nvPr/>
        </p:nvSpPr>
        <p:spPr>
          <a:xfrm>
            <a:off x="5495215" y="4806315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</a:t>
            </a:r>
            <a:endParaRPr lang="it-IT" b="1" dirty="0"/>
          </a:p>
        </p:txBody>
      </p:sp>
      <p:sp>
        <p:nvSpPr>
          <p:cNvPr id="59" name="CasellaDiTesto 58"/>
          <p:cNvSpPr txBox="1"/>
          <p:nvPr/>
        </p:nvSpPr>
        <p:spPr>
          <a:xfrm>
            <a:off x="5495215" y="5155013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</a:t>
            </a:r>
            <a:endParaRPr lang="it-IT" b="1" dirty="0"/>
          </a:p>
        </p:txBody>
      </p:sp>
      <p:sp>
        <p:nvSpPr>
          <p:cNvPr id="60" name="CasellaDiTesto 59"/>
          <p:cNvSpPr txBox="1"/>
          <p:nvPr/>
        </p:nvSpPr>
        <p:spPr>
          <a:xfrm>
            <a:off x="8627525" y="449825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</a:t>
            </a:r>
            <a:endParaRPr lang="it-IT" b="1" dirty="0"/>
          </a:p>
        </p:txBody>
      </p:sp>
      <p:sp>
        <p:nvSpPr>
          <p:cNvPr id="61" name="CasellaDiTesto 60"/>
          <p:cNvSpPr txBox="1"/>
          <p:nvPr/>
        </p:nvSpPr>
        <p:spPr>
          <a:xfrm>
            <a:off x="8627525" y="4826806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</a:t>
            </a:r>
            <a:endParaRPr lang="it-IT" b="1" dirty="0"/>
          </a:p>
        </p:txBody>
      </p:sp>
      <p:sp>
        <p:nvSpPr>
          <p:cNvPr id="62" name="CasellaDiTesto 61"/>
          <p:cNvSpPr txBox="1"/>
          <p:nvPr/>
        </p:nvSpPr>
        <p:spPr>
          <a:xfrm>
            <a:off x="8627525" y="5175504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</a:t>
            </a:r>
            <a:endParaRPr lang="it-IT" b="1" dirty="0"/>
          </a:p>
        </p:txBody>
      </p:sp>
      <p:sp>
        <p:nvSpPr>
          <p:cNvPr id="64" name="CasellaDiTesto 63"/>
          <p:cNvSpPr txBox="1"/>
          <p:nvPr/>
        </p:nvSpPr>
        <p:spPr>
          <a:xfrm>
            <a:off x="6026928" y="4651021"/>
            <a:ext cx="7226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Valore A</a:t>
            </a:r>
            <a:endParaRPr lang="it-IT" sz="1200" b="1" dirty="0"/>
          </a:p>
        </p:txBody>
      </p:sp>
      <p:sp>
        <p:nvSpPr>
          <p:cNvPr id="65" name="CasellaDiTesto 64"/>
          <p:cNvSpPr txBox="1"/>
          <p:nvPr/>
        </p:nvSpPr>
        <p:spPr>
          <a:xfrm>
            <a:off x="6025497" y="4992898"/>
            <a:ext cx="716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Valore B</a:t>
            </a:r>
            <a:endParaRPr lang="it-IT" sz="1200" b="1" dirty="0"/>
          </a:p>
        </p:txBody>
      </p:sp>
      <p:cxnSp>
        <p:nvCxnSpPr>
          <p:cNvPr id="66" name="Connettore 1 65"/>
          <p:cNvCxnSpPr/>
          <p:nvPr/>
        </p:nvCxnSpPr>
        <p:spPr>
          <a:xfrm>
            <a:off x="6646080" y="4818161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66"/>
          <p:cNvCxnSpPr/>
          <p:nvPr/>
        </p:nvCxnSpPr>
        <p:spPr>
          <a:xfrm>
            <a:off x="6704407" y="5147304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CasellaDiTesto 45"/>
          <p:cNvSpPr txBox="1"/>
          <p:nvPr/>
        </p:nvSpPr>
        <p:spPr>
          <a:xfrm>
            <a:off x="5333982" y="1225790"/>
            <a:ext cx="3724061" cy="132343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600" b="1" dirty="0" smtClean="0"/>
              <a:t>Posizionamento in 3 livelli </a:t>
            </a:r>
            <a:r>
              <a:rPr lang="it-IT" sz="1600" dirty="0" smtClean="0"/>
              <a:t>per ciascun  ambito di valutazione per ogni singola area</a:t>
            </a:r>
          </a:p>
          <a:p>
            <a:pPr algn="just"/>
            <a:r>
              <a:rPr lang="it-IT" sz="1600" dirty="0" smtClean="0"/>
              <a:t>Livello A </a:t>
            </a:r>
            <a:r>
              <a:rPr lang="it-IT" sz="1200" i="1" dirty="0" smtClean="0"/>
              <a:t>superamento soglia  superiore</a:t>
            </a:r>
          </a:p>
          <a:p>
            <a:pPr algn="just"/>
            <a:r>
              <a:rPr lang="it-IT" sz="1600" dirty="0"/>
              <a:t>Livello B </a:t>
            </a:r>
            <a:r>
              <a:rPr lang="it-IT" sz="1200" i="1" dirty="0"/>
              <a:t>superamento soglia </a:t>
            </a:r>
            <a:r>
              <a:rPr lang="it-IT" sz="1200" i="1" dirty="0" smtClean="0"/>
              <a:t>inferiore</a:t>
            </a:r>
            <a:endParaRPr lang="it-IT" sz="1200" i="1" dirty="0"/>
          </a:p>
          <a:p>
            <a:pPr algn="just"/>
            <a:r>
              <a:rPr lang="it-IT" sz="1600" dirty="0" smtClean="0"/>
              <a:t>Livello C </a:t>
            </a:r>
            <a:r>
              <a:rPr lang="it-IT" sz="1200" i="1" dirty="0"/>
              <a:t>mancato raggiungimento  soglia </a:t>
            </a:r>
            <a:r>
              <a:rPr lang="it-IT" sz="1200" i="1" dirty="0" smtClean="0"/>
              <a:t> inferiore</a:t>
            </a:r>
            <a:endParaRPr lang="it-IT" sz="1200" i="1" dirty="0"/>
          </a:p>
        </p:txBody>
      </p:sp>
    </p:spTree>
    <p:extLst>
      <p:ext uri="{BB962C8B-B14F-4D97-AF65-F5344CB8AC3E}">
        <p14:creationId xmlns:p14="http://schemas.microsoft.com/office/powerpoint/2010/main" val="75928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ornice 40"/>
          <p:cNvSpPr>
            <a:spLocks noChangeAspect="1"/>
          </p:cNvSpPr>
          <p:nvPr/>
        </p:nvSpPr>
        <p:spPr>
          <a:xfrm>
            <a:off x="3597691" y="4269681"/>
            <a:ext cx="1955617" cy="1012068"/>
          </a:xfrm>
          <a:prstGeom prst="frame">
            <a:avLst/>
          </a:prstGeom>
          <a:gradFill flip="none" rotWithShape="1">
            <a:gsLst>
              <a:gs pos="0">
                <a:srgbClr val="FF0000"/>
              </a:gs>
              <a:gs pos="98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>
            <a:gradFill flip="none" rotWithShape="1">
              <a:gsLst>
                <a:gs pos="0">
                  <a:srgbClr val="00800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3391782" y="1485625"/>
            <a:ext cx="1874104" cy="1165231"/>
            <a:chOff x="5090734" y="2085650"/>
            <a:chExt cx="1874104" cy="1165231"/>
          </a:xfrm>
        </p:grpSpPr>
        <p:sp>
          <p:nvSpPr>
            <p:cNvPr id="3" name="Diamante 2"/>
            <p:cNvSpPr/>
            <p:nvPr/>
          </p:nvSpPr>
          <p:spPr>
            <a:xfrm>
              <a:off x="5090734" y="2085650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CasellaDiTesto 3"/>
            <p:cNvSpPr txBox="1"/>
            <p:nvPr/>
          </p:nvSpPr>
          <p:spPr>
            <a:xfrm>
              <a:off x="5575846" y="2448558"/>
              <a:ext cx="9602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 smtClean="0"/>
                <a:t>MDC  </a:t>
              </a:r>
              <a:r>
                <a:rPr lang="it-IT" i="1" dirty="0" smtClean="0"/>
                <a:t>X</a:t>
              </a:r>
              <a:endParaRPr lang="it-IT" i="1" dirty="0"/>
            </a:p>
          </p:txBody>
        </p:sp>
      </p:grpSp>
      <p:sp>
        <p:nvSpPr>
          <p:cNvPr id="5" name="Cornice 4"/>
          <p:cNvSpPr>
            <a:spLocks noChangeAspect="1"/>
          </p:cNvSpPr>
          <p:nvPr/>
        </p:nvSpPr>
        <p:spPr>
          <a:xfrm>
            <a:off x="720922" y="4269681"/>
            <a:ext cx="1955617" cy="1012068"/>
          </a:xfrm>
          <a:prstGeom prst="frame">
            <a:avLst/>
          </a:prstGeom>
          <a:gradFill flip="none" rotWithShape="1">
            <a:gsLst>
              <a:gs pos="0">
                <a:srgbClr val="FF0000"/>
              </a:gs>
              <a:gs pos="98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>
            <a:gradFill flip="none" rotWithShape="1">
              <a:gsLst>
                <a:gs pos="0">
                  <a:srgbClr val="00800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Cornice 6"/>
          <p:cNvSpPr>
            <a:spLocks noChangeAspect="1"/>
          </p:cNvSpPr>
          <p:nvPr/>
        </p:nvSpPr>
        <p:spPr>
          <a:xfrm>
            <a:off x="6658014" y="4269679"/>
            <a:ext cx="1955617" cy="1012072"/>
          </a:xfrm>
          <a:prstGeom prst="frame">
            <a:avLst/>
          </a:prstGeom>
          <a:gradFill flip="none" rotWithShape="1">
            <a:gsLst>
              <a:gs pos="0">
                <a:srgbClr val="FF0000"/>
              </a:gs>
              <a:gs pos="98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>
            <a:gradFill flip="none" rotWithShape="1">
              <a:gsLst>
                <a:gs pos="0">
                  <a:srgbClr val="008000"/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52145" y="4604653"/>
            <a:ext cx="187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SCIENZA</a:t>
            </a:r>
            <a:endParaRPr lang="it-IT" b="1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615526" y="4595347"/>
            <a:ext cx="187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ASSISTENZA</a:t>
            </a:r>
            <a:endParaRPr lang="it-IT" b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753422" y="4588151"/>
            <a:ext cx="187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RETE</a:t>
            </a:r>
            <a:endParaRPr lang="it-IT" b="1" dirty="0"/>
          </a:p>
        </p:txBody>
      </p:sp>
      <p:cxnSp>
        <p:nvCxnSpPr>
          <p:cNvPr id="12" name="Connettore 1 11"/>
          <p:cNvCxnSpPr>
            <a:stCxn id="3" idx="2"/>
          </p:cNvCxnSpPr>
          <p:nvPr/>
        </p:nvCxnSpPr>
        <p:spPr>
          <a:xfrm>
            <a:off x="4328834" y="2650856"/>
            <a:ext cx="0" cy="958116"/>
          </a:xfrm>
          <a:prstGeom prst="line">
            <a:avLst/>
          </a:prstGeom>
          <a:ln w="571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1428906" y="3654258"/>
            <a:ext cx="5901103" cy="0"/>
          </a:xfrm>
          <a:prstGeom prst="line">
            <a:avLst/>
          </a:prstGeom>
          <a:ln w="5715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>
            <a:off x="1428906" y="3654258"/>
            <a:ext cx="0" cy="472354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4356225" y="3743301"/>
            <a:ext cx="0" cy="472354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7330009" y="3654258"/>
            <a:ext cx="0" cy="472354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/>
          <p:cNvSpPr txBox="1"/>
          <p:nvPr/>
        </p:nvSpPr>
        <p:spPr>
          <a:xfrm>
            <a:off x="3106348" y="3192721"/>
            <a:ext cx="2542591" cy="369332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AMBITI DI VALUTAZIONE</a:t>
            </a:r>
            <a:endParaRPr lang="it-IT" b="1" dirty="0"/>
          </a:p>
        </p:txBody>
      </p:sp>
      <p:cxnSp>
        <p:nvCxnSpPr>
          <p:cNvPr id="29" name="Connettore 1 28"/>
          <p:cNvCxnSpPr/>
          <p:nvPr/>
        </p:nvCxnSpPr>
        <p:spPr>
          <a:xfrm>
            <a:off x="671211" y="5002330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CasellaDiTesto 41"/>
          <p:cNvSpPr txBox="1"/>
          <p:nvPr/>
        </p:nvSpPr>
        <p:spPr>
          <a:xfrm>
            <a:off x="3125488" y="4394376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/>
              <a:t>85%</a:t>
            </a:r>
            <a:endParaRPr lang="it-IT" sz="1400" b="1" dirty="0"/>
          </a:p>
        </p:txBody>
      </p:sp>
      <p:sp>
        <p:nvSpPr>
          <p:cNvPr id="43" name="CasellaDiTesto 42"/>
          <p:cNvSpPr txBox="1"/>
          <p:nvPr/>
        </p:nvSpPr>
        <p:spPr>
          <a:xfrm>
            <a:off x="3140777" y="4733234"/>
            <a:ext cx="495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/>
              <a:t>70%</a:t>
            </a:r>
            <a:endParaRPr lang="it-IT" sz="1400" b="1" dirty="0"/>
          </a:p>
        </p:txBody>
      </p:sp>
      <p:sp>
        <p:nvSpPr>
          <p:cNvPr id="57" name="CasellaDiTesto 56"/>
          <p:cNvSpPr txBox="1"/>
          <p:nvPr/>
        </p:nvSpPr>
        <p:spPr>
          <a:xfrm>
            <a:off x="-49605" y="4444886"/>
            <a:ext cx="7226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Valore A</a:t>
            </a:r>
            <a:endParaRPr lang="it-IT" sz="1200" b="1" dirty="0"/>
          </a:p>
        </p:txBody>
      </p:sp>
      <p:sp>
        <p:nvSpPr>
          <p:cNvPr id="36" name="CasellaDiTesto 35"/>
          <p:cNvSpPr txBox="1"/>
          <p:nvPr/>
        </p:nvSpPr>
        <p:spPr>
          <a:xfrm>
            <a:off x="-51036" y="4845131"/>
            <a:ext cx="716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Valore B</a:t>
            </a:r>
            <a:endParaRPr lang="it-IT" sz="1200" b="1" dirty="0"/>
          </a:p>
        </p:txBody>
      </p:sp>
      <p:sp>
        <p:nvSpPr>
          <p:cNvPr id="39" name="CasellaDiTesto 38"/>
          <p:cNvSpPr txBox="1"/>
          <p:nvPr/>
        </p:nvSpPr>
        <p:spPr>
          <a:xfrm>
            <a:off x="2689212" y="4304444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</a:t>
            </a:r>
            <a:endParaRPr lang="it-IT" b="1" dirty="0"/>
          </a:p>
        </p:txBody>
      </p:sp>
      <p:sp>
        <p:nvSpPr>
          <p:cNvPr id="40" name="CasellaDiTesto 39"/>
          <p:cNvSpPr txBox="1"/>
          <p:nvPr/>
        </p:nvSpPr>
        <p:spPr>
          <a:xfrm>
            <a:off x="2689212" y="4632998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</a:t>
            </a:r>
            <a:endParaRPr lang="it-IT" b="1" dirty="0"/>
          </a:p>
        </p:txBody>
      </p:sp>
      <p:sp>
        <p:nvSpPr>
          <p:cNvPr id="45" name="CasellaDiTesto 44"/>
          <p:cNvSpPr txBox="1"/>
          <p:nvPr/>
        </p:nvSpPr>
        <p:spPr>
          <a:xfrm>
            <a:off x="2689212" y="4981696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</a:t>
            </a:r>
            <a:endParaRPr lang="it-IT" b="1" dirty="0"/>
          </a:p>
        </p:txBody>
      </p:sp>
      <p:cxnSp>
        <p:nvCxnSpPr>
          <p:cNvPr id="48" name="Connettore 1 47"/>
          <p:cNvCxnSpPr/>
          <p:nvPr/>
        </p:nvCxnSpPr>
        <p:spPr>
          <a:xfrm>
            <a:off x="667963" y="4629424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1 48"/>
          <p:cNvCxnSpPr/>
          <p:nvPr/>
        </p:nvCxnSpPr>
        <p:spPr>
          <a:xfrm>
            <a:off x="3536449" y="4558767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1 49"/>
          <p:cNvCxnSpPr/>
          <p:nvPr/>
        </p:nvCxnSpPr>
        <p:spPr>
          <a:xfrm>
            <a:off x="3594776" y="4887910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CasellaDiTesto 51"/>
          <p:cNvSpPr txBox="1"/>
          <p:nvPr/>
        </p:nvSpPr>
        <p:spPr>
          <a:xfrm>
            <a:off x="5495215" y="4224847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</a:t>
            </a:r>
            <a:endParaRPr lang="it-IT" b="1" dirty="0"/>
          </a:p>
        </p:txBody>
      </p:sp>
      <p:sp>
        <p:nvSpPr>
          <p:cNvPr id="53" name="CasellaDiTesto 52"/>
          <p:cNvSpPr txBox="1"/>
          <p:nvPr/>
        </p:nvSpPr>
        <p:spPr>
          <a:xfrm>
            <a:off x="5495215" y="4553401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</a:t>
            </a:r>
            <a:endParaRPr lang="it-IT" b="1" dirty="0"/>
          </a:p>
        </p:txBody>
      </p:sp>
      <p:sp>
        <p:nvSpPr>
          <p:cNvPr id="59" name="CasellaDiTesto 58"/>
          <p:cNvSpPr txBox="1"/>
          <p:nvPr/>
        </p:nvSpPr>
        <p:spPr>
          <a:xfrm>
            <a:off x="5495215" y="4902099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</a:t>
            </a:r>
            <a:endParaRPr lang="it-IT" b="1" dirty="0"/>
          </a:p>
        </p:txBody>
      </p:sp>
      <p:sp>
        <p:nvSpPr>
          <p:cNvPr id="60" name="CasellaDiTesto 59"/>
          <p:cNvSpPr txBox="1"/>
          <p:nvPr/>
        </p:nvSpPr>
        <p:spPr>
          <a:xfrm>
            <a:off x="8627525" y="424533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</a:t>
            </a:r>
            <a:endParaRPr lang="it-IT" b="1" dirty="0"/>
          </a:p>
        </p:txBody>
      </p:sp>
      <p:sp>
        <p:nvSpPr>
          <p:cNvPr id="61" name="CasellaDiTesto 60"/>
          <p:cNvSpPr txBox="1"/>
          <p:nvPr/>
        </p:nvSpPr>
        <p:spPr>
          <a:xfrm>
            <a:off x="8627525" y="4573892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</a:t>
            </a:r>
            <a:endParaRPr lang="it-IT" b="1" dirty="0"/>
          </a:p>
        </p:txBody>
      </p:sp>
      <p:sp>
        <p:nvSpPr>
          <p:cNvPr id="62" name="CasellaDiTesto 61"/>
          <p:cNvSpPr txBox="1"/>
          <p:nvPr/>
        </p:nvSpPr>
        <p:spPr>
          <a:xfrm>
            <a:off x="8627525" y="4922590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</a:t>
            </a:r>
            <a:endParaRPr lang="it-IT" b="1" dirty="0"/>
          </a:p>
        </p:txBody>
      </p:sp>
      <p:sp>
        <p:nvSpPr>
          <p:cNvPr id="64" name="CasellaDiTesto 63"/>
          <p:cNvSpPr txBox="1"/>
          <p:nvPr/>
        </p:nvSpPr>
        <p:spPr>
          <a:xfrm>
            <a:off x="6026928" y="4398107"/>
            <a:ext cx="7226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Valore A</a:t>
            </a:r>
            <a:endParaRPr lang="it-IT" sz="1200" b="1" dirty="0"/>
          </a:p>
        </p:txBody>
      </p:sp>
      <p:sp>
        <p:nvSpPr>
          <p:cNvPr id="65" name="CasellaDiTesto 64"/>
          <p:cNvSpPr txBox="1"/>
          <p:nvPr/>
        </p:nvSpPr>
        <p:spPr>
          <a:xfrm>
            <a:off x="6025497" y="4739984"/>
            <a:ext cx="716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/>
              <a:t>Valore B</a:t>
            </a:r>
            <a:endParaRPr lang="it-IT" sz="1200" b="1" dirty="0"/>
          </a:p>
        </p:txBody>
      </p:sp>
      <p:cxnSp>
        <p:nvCxnSpPr>
          <p:cNvPr id="66" name="Connettore 1 65"/>
          <p:cNvCxnSpPr/>
          <p:nvPr/>
        </p:nvCxnSpPr>
        <p:spPr>
          <a:xfrm>
            <a:off x="6646080" y="4565247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66"/>
          <p:cNvCxnSpPr/>
          <p:nvPr/>
        </p:nvCxnSpPr>
        <p:spPr>
          <a:xfrm>
            <a:off x="6704407" y="4894390"/>
            <a:ext cx="2225948" cy="0"/>
          </a:xfrm>
          <a:prstGeom prst="line">
            <a:avLst/>
          </a:prstGeom>
          <a:ln w="44450" cap="sq" cmpd="dbl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Ovale 43"/>
          <p:cNvSpPr/>
          <p:nvPr/>
        </p:nvSpPr>
        <p:spPr>
          <a:xfrm>
            <a:off x="2158596" y="4416858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7" name="Ovale 46"/>
          <p:cNvSpPr/>
          <p:nvPr/>
        </p:nvSpPr>
        <p:spPr>
          <a:xfrm>
            <a:off x="8127438" y="4614670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1" name="Ovale 50"/>
          <p:cNvSpPr/>
          <p:nvPr/>
        </p:nvSpPr>
        <p:spPr>
          <a:xfrm>
            <a:off x="4990693" y="4350103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4" name="CasellaDiTesto 53"/>
          <p:cNvSpPr txBox="1"/>
          <p:nvPr/>
        </p:nvSpPr>
        <p:spPr>
          <a:xfrm>
            <a:off x="1539871" y="5845347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A</a:t>
            </a:r>
            <a:endParaRPr lang="it-IT" sz="2000" b="1" dirty="0"/>
          </a:p>
        </p:txBody>
      </p:sp>
      <p:sp>
        <p:nvSpPr>
          <p:cNvPr id="55" name="CasellaDiTesto 54"/>
          <p:cNvSpPr txBox="1"/>
          <p:nvPr/>
        </p:nvSpPr>
        <p:spPr>
          <a:xfrm>
            <a:off x="7508453" y="5845347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B</a:t>
            </a:r>
            <a:endParaRPr lang="it-IT" sz="2000" b="1" dirty="0"/>
          </a:p>
        </p:txBody>
      </p:sp>
      <p:sp>
        <p:nvSpPr>
          <p:cNvPr id="56" name="CasellaDiTesto 55"/>
          <p:cNvSpPr txBox="1"/>
          <p:nvPr/>
        </p:nvSpPr>
        <p:spPr>
          <a:xfrm>
            <a:off x="4437972" y="5845347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A</a:t>
            </a:r>
            <a:endParaRPr lang="it-IT" sz="2000" b="1" dirty="0"/>
          </a:p>
        </p:txBody>
      </p:sp>
      <p:sp>
        <p:nvSpPr>
          <p:cNvPr id="58" name="Freccia in giù 57"/>
          <p:cNvSpPr/>
          <p:nvPr/>
        </p:nvSpPr>
        <p:spPr>
          <a:xfrm>
            <a:off x="1635019" y="5468164"/>
            <a:ext cx="127421" cy="3173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3" name="Freccia in giù 62"/>
          <p:cNvSpPr/>
          <p:nvPr/>
        </p:nvSpPr>
        <p:spPr>
          <a:xfrm>
            <a:off x="4533120" y="5468164"/>
            <a:ext cx="127421" cy="3173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8" name="Freccia in giù 67"/>
          <p:cNvSpPr/>
          <p:nvPr/>
        </p:nvSpPr>
        <p:spPr>
          <a:xfrm>
            <a:off x="7603601" y="5468164"/>
            <a:ext cx="127421" cy="3173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9" name="CasellaDiTesto 68"/>
          <p:cNvSpPr txBox="1"/>
          <p:nvPr/>
        </p:nvSpPr>
        <p:spPr>
          <a:xfrm>
            <a:off x="6405719" y="1836371"/>
            <a:ext cx="1842171" cy="36933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t-IT" b="1" dirty="0" smtClean="0"/>
              <a:t>CLASSIFICAZIONE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15633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ccia destra 1"/>
          <p:cNvSpPr/>
          <p:nvPr/>
        </p:nvSpPr>
        <p:spPr>
          <a:xfrm>
            <a:off x="1504592" y="1537464"/>
            <a:ext cx="1700499" cy="43299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3" name="Gruppo 2"/>
          <p:cNvGrpSpPr/>
          <p:nvPr/>
        </p:nvGrpSpPr>
        <p:grpSpPr>
          <a:xfrm>
            <a:off x="87552" y="1178619"/>
            <a:ext cx="2294146" cy="1165231"/>
            <a:chOff x="216837" y="3299275"/>
            <a:chExt cx="2710481" cy="1502488"/>
          </a:xfrm>
        </p:grpSpPr>
        <p:sp>
          <p:nvSpPr>
            <p:cNvPr id="4" name="Esagono orizzontale 3"/>
            <p:cNvSpPr/>
            <p:nvPr/>
          </p:nvSpPr>
          <p:spPr>
            <a:xfrm>
              <a:off x="216837" y="3299275"/>
              <a:ext cx="2710481" cy="1502488"/>
            </a:xfrm>
            <a:prstGeom prst="hex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CasellaDiTesto 4"/>
            <p:cNvSpPr txBox="1"/>
            <p:nvPr/>
          </p:nvSpPr>
          <p:spPr>
            <a:xfrm>
              <a:off x="433677" y="3593577"/>
              <a:ext cx="2237447" cy="7540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600" b="1" dirty="0" smtClean="0"/>
                <a:t>AREA DI RICONOSCIMENTO</a:t>
              </a:r>
              <a:endParaRPr lang="it-IT" sz="1600" b="1" dirty="0"/>
            </a:p>
          </p:txBody>
        </p:sp>
      </p:grpSp>
      <p:grpSp>
        <p:nvGrpSpPr>
          <p:cNvPr id="6" name="Gruppo 5"/>
          <p:cNvGrpSpPr/>
          <p:nvPr/>
        </p:nvGrpSpPr>
        <p:grpSpPr>
          <a:xfrm>
            <a:off x="3286598" y="1184905"/>
            <a:ext cx="1375697" cy="1165231"/>
            <a:chOff x="5090734" y="2085650"/>
            <a:chExt cx="1874104" cy="1165231"/>
          </a:xfrm>
        </p:grpSpPr>
        <p:sp>
          <p:nvSpPr>
            <p:cNvPr id="7" name="Diamante 6"/>
            <p:cNvSpPr/>
            <p:nvPr/>
          </p:nvSpPr>
          <p:spPr>
            <a:xfrm>
              <a:off x="5090734" y="2085650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5575846" y="2448558"/>
              <a:ext cx="960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MDC  </a:t>
              </a:r>
              <a:r>
                <a:rPr lang="it-IT" i="1" dirty="0" smtClean="0"/>
                <a:t>X</a:t>
              </a:r>
              <a:endParaRPr lang="it-IT" i="1" dirty="0"/>
            </a:p>
          </p:txBody>
        </p:sp>
      </p:grpSp>
      <p:grpSp>
        <p:nvGrpSpPr>
          <p:cNvPr id="9" name="Gruppo 8"/>
          <p:cNvGrpSpPr/>
          <p:nvPr/>
        </p:nvGrpSpPr>
        <p:grpSpPr>
          <a:xfrm>
            <a:off x="3273885" y="2466180"/>
            <a:ext cx="1375697" cy="1165231"/>
            <a:chOff x="4785934" y="3762205"/>
            <a:chExt cx="1874104" cy="1165231"/>
          </a:xfrm>
        </p:grpSpPr>
        <p:sp>
          <p:nvSpPr>
            <p:cNvPr id="10" name="Diamante 9"/>
            <p:cNvSpPr/>
            <p:nvPr/>
          </p:nvSpPr>
          <p:spPr>
            <a:xfrm>
              <a:off x="4785934" y="3762205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CasellaDiTesto 10"/>
            <p:cNvSpPr txBox="1"/>
            <p:nvPr/>
          </p:nvSpPr>
          <p:spPr>
            <a:xfrm>
              <a:off x="5356523" y="4160155"/>
              <a:ext cx="960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MDC  </a:t>
              </a:r>
              <a:r>
                <a:rPr lang="it-IT" i="1" dirty="0" smtClean="0"/>
                <a:t>Y</a:t>
              </a:r>
              <a:endParaRPr lang="it-IT" i="1" dirty="0"/>
            </a:p>
          </p:txBody>
        </p:sp>
      </p:grpSp>
      <p:grpSp>
        <p:nvGrpSpPr>
          <p:cNvPr id="12" name="Gruppo 11"/>
          <p:cNvGrpSpPr/>
          <p:nvPr/>
        </p:nvGrpSpPr>
        <p:grpSpPr>
          <a:xfrm>
            <a:off x="3286598" y="4864068"/>
            <a:ext cx="1375697" cy="1165231"/>
            <a:chOff x="3216630" y="4734813"/>
            <a:chExt cx="1874104" cy="1165231"/>
          </a:xfrm>
        </p:grpSpPr>
        <p:sp>
          <p:nvSpPr>
            <p:cNvPr id="13" name="Diamante 12"/>
            <p:cNvSpPr/>
            <p:nvPr/>
          </p:nvSpPr>
          <p:spPr>
            <a:xfrm>
              <a:off x="3216630" y="4734813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CasellaDiTesto 13"/>
            <p:cNvSpPr txBox="1"/>
            <p:nvPr/>
          </p:nvSpPr>
          <p:spPr>
            <a:xfrm>
              <a:off x="3652792" y="5132762"/>
              <a:ext cx="960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MDC  </a:t>
              </a:r>
              <a:r>
                <a:rPr lang="it-IT" i="1" dirty="0" err="1" smtClean="0"/>
                <a:t>W</a:t>
              </a:r>
              <a:endParaRPr lang="it-IT" i="1" dirty="0"/>
            </a:p>
          </p:txBody>
        </p:sp>
      </p:grpSp>
      <p:grpSp>
        <p:nvGrpSpPr>
          <p:cNvPr id="15" name="Gruppo 14"/>
          <p:cNvGrpSpPr/>
          <p:nvPr/>
        </p:nvGrpSpPr>
        <p:grpSpPr>
          <a:xfrm>
            <a:off x="3286598" y="3711024"/>
            <a:ext cx="1375697" cy="1165231"/>
            <a:chOff x="6812438" y="4152197"/>
            <a:chExt cx="1874104" cy="1165231"/>
          </a:xfrm>
        </p:grpSpPr>
        <p:sp>
          <p:nvSpPr>
            <p:cNvPr id="16" name="Diamante 15"/>
            <p:cNvSpPr/>
            <p:nvPr/>
          </p:nvSpPr>
          <p:spPr>
            <a:xfrm>
              <a:off x="6812438" y="4152197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CasellaDiTesto 16"/>
            <p:cNvSpPr txBox="1"/>
            <p:nvPr/>
          </p:nvSpPr>
          <p:spPr>
            <a:xfrm>
              <a:off x="7215138" y="4550147"/>
              <a:ext cx="960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MDC  </a:t>
              </a:r>
              <a:r>
                <a:rPr lang="it-IT" i="1" dirty="0" err="1" smtClean="0"/>
                <a:t>Z</a:t>
              </a:r>
              <a:endParaRPr lang="it-IT" i="1" dirty="0"/>
            </a:p>
          </p:txBody>
        </p:sp>
      </p:grpSp>
      <p:sp>
        <p:nvSpPr>
          <p:cNvPr id="18" name="Freccia angolare in su 17"/>
          <p:cNvSpPr/>
          <p:nvPr/>
        </p:nvSpPr>
        <p:spPr>
          <a:xfrm rot="5400000">
            <a:off x="923227" y="3375069"/>
            <a:ext cx="3746070" cy="817656"/>
          </a:xfrm>
          <a:prstGeom prst="bentUpArrow">
            <a:avLst>
              <a:gd name="adj1" fmla="val 25000"/>
              <a:gd name="adj2" fmla="val 25000"/>
              <a:gd name="adj3" fmla="val 14703"/>
            </a:avLst>
          </a:prstGeom>
          <a:solidFill>
            <a:schemeClr val="tx2">
              <a:lumMod val="75000"/>
            </a:schemeClr>
          </a:solidFill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62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angolare in su 18"/>
          <p:cNvSpPr/>
          <p:nvPr/>
        </p:nvSpPr>
        <p:spPr>
          <a:xfrm rot="5400000">
            <a:off x="1466846" y="2765641"/>
            <a:ext cx="2658831" cy="817656"/>
          </a:xfrm>
          <a:prstGeom prst="bentUpArrow">
            <a:avLst>
              <a:gd name="adj1" fmla="val 25000"/>
              <a:gd name="adj2" fmla="val 25000"/>
              <a:gd name="adj3" fmla="val 14703"/>
            </a:avLst>
          </a:prstGeom>
          <a:solidFill>
            <a:schemeClr val="tx2">
              <a:lumMod val="75000"/>
            </a:schemeClr>
          </a:solidFill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62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ngolare in su 19"/>
          <p:cNvSpPr/>
          <p:nvPr/>
        </p:nvSpPr>
        <p:spPr>
          <a:xfrm rot="5400000">
            <a:off x="2102058" y="2130430"/>
            <a:ext cx="1388408" cy="817656"/>
          </a:xfrm>
          <a:prstGeom prst="bentUpArrow">
            <a:avLst>
              <a:gd name="adj1" fmla="val 25000"/>
              <a:gd name="adj2" fmla="val 25000"/>
              <a:gd name="adj3" fmla="val 14703"/>
            </a:avLst>
          </a:prstGeom>
          <a:solidFill>
            <a:schemeClr val="tx2">
              <a:lumMod val="75000"/>
            </a:schemeClr>
          </a:solidFill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62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Rettangolo 21"/>
          <p:cNvSpPr/>
          <p:nvPr/>
        </p:nvSpPr>
        <p:spPr>
          <a:xfrm>
            <a:off x="4935441" y="1468865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3" name="Rettangolo 22"/>
          <p:cNvSpPr/>
          <p:nvPr/>
        </p:nvSpPr>
        <p:spPr>
          <a:xfrm>
            <a:off x="6311429" y="1468865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Rettangolo 23"/>
          <p:cNvSpPr/>
          <p:nvPr/>
        </p:nvSpPr>
        <p:spPr>
          <a:xfrm>
            <a:off x="7720879" y="1468865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4935441" y="2648686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Rettangolo 25"/>
          <p:cNvSpPr/>
          <p:nvPr/>
        </p:nvSpPr>
        <p:spPr>
          <a:xfrm>
            <a:off x="6311429" y="2648686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Rettangolo 26"/>
          <p:cNvSpPr/>
          <p:nvPr/>
        </p:nvSpPr>
        <p:spPr>
          <a:xfrm>
            <a:off x="7720879" y="2648686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Rettangolo 27"/>
          <p:cNvSpPr/>
          <p:nvPr/>
        </p:nvSpPr>
        <p:spPr>
          <a:xfrm>
            <a:off x="4935441" y="3919109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Rettangolo 28"/>
          <p:cNvSpPr/>
          <p:nvPr/>
        </p:nvSpPr>
        <p:spPr>
          <a:xfrm>
            <a:off x="6311429" y="3919109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Rettangolo 29"/>
          <p:cNvSpPr/>
          <p:nvPr/>
        </p:nvSpPr>
        <p:spPr>
          <a:xfrm>
            <a:off x="7720879" y="3919109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Rettangolo 30"/>
          <p:cNvSpPr/>
          <p:nvPr/>
        </p:nvSpPr>
        <p:spPr>
          <a:xfrm>
            <a:off x="4935441" y="5262017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Rettangolo 31"/>
          <p:cNvSpPr/>
          <p:nvPr/>
        </p:nvSpPr>
        <p:spPr>
          <a:xfrm>
            <a:off x="6311429" y="5262017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Rettangolo 32"/>
          <p:cNvSpPr/>
          <p:nvPr/>
        </p:nvSpPr>
        <p:spPr>
          <a:xfrm>
            <a:off x="7720879" y="5262017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7" name="Connettore 1 36"/>
          <p:cNvCxnSpPr>
            <a:stCxn id="22" idx="1"/>
            <a:endCxn id="22" idx="3"/>
          </p:cNvCxnSpPr>
          <p:nvPr/>
        </p:nvCxnSpPr>
        <p:spPr>
          <a:xfrm>
            <a:off x="4935441" y="17612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1 38"/>
          <p:cNvCxnSpPr>
            <a:stCxn id="23" idx="1"/>
            <a:endCxn id="23" idx="3"/>
          </p:cNvCxnSpPr>
          <p:nvPr/>
        </p:nvCxnSpPr>
        <p:spPr>
          <a:xfrm>
            <a:off x="6311429" y="17612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1 42"/>
          <p:cNvCxnSpPr>
            <a:stCxn id="24" idx="3"/>
            <a:endCxn id="24" idx="1"/>
          </p:cNvCxnSpPr>
          <p:nvPr/>
        </p:nvCxnSpPr>
        <p:spPr>
          <a:xfrm flipH="1">
            <a:off x="7720879" y="17612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Ovale 64"/>
          <p:cNvSpPr/>
          <p:nvPr/>
        </p:nvSpPr>
        <p:spPr>
          <a:xfrm>
            <a:off x="5446559" y="1537464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7" name="Ovale 66"/>
          <p:cNvSpPr/>
          <p:nvPr/>
        </p:nvSpPr>
        <p:spPr>
          <a:xfrm>
            <a:off x="6838036" y="1550437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8" name="Ovale 67"/>
          <p:cNvSpPr/>
          <p:nvPr/>
        </p:nvSpPr>
        <p:spPr>
          <a:xfrm>
            <a:off x="8433348" y="1507826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1" name="Ovale 70"/>
          <p:cNvSpPr/>
          <p:nvPr/>
        </p:nvSpPr>
        <p:spPr>
          <a:xfrm>
            <a:off x="5446559" y="2678324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3" name="Ovale 72"/>
          <p:cNvSpPr/>
          <p:nvPr/>
        </p:nvSpPr>
        <p:spPr>
          <a:xfrm>
            <a:off x="8433348" y="2648686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5" name="Ovale 74"/>
          <p:cNvSpPr/>
          <p:nvPr/>
        </p:nvSpPr>
        <p:spPr>
          <a:xfrm>
            <a:off x="5519032" y="3911446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6" name="Ovale 75"/>
          <p:cNvSpPr/>
          <p:nvPr/>
        </p:nvSpPr>
        <p:spPr>
          <a:xfrm>
            <a:off x="6910509" y="3895235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78" name="Gruppo 77"/>
          <p:cNvGrpSpPr/>
          <p:nvPr/>
        </p:nvGrpSpPr>
        <p:grpSpPr>
          <a:xfrm>
            <a:off x="5519032" y="5257300"/>
            <a:ext cx="3157162" cy="253427"/>
            <a:chOff x="5359007" y="1361906"/>
            <a:chExt cx="3157162" cy="253427"/>
          </a:xfrm>
        </p:grpSpPr>
        <p:sp>
          <p:nvSpPr>
            <p:cNvPr id="79" name="Ovale 78"/>
            <p:cNvSpPr/>
            <p:nvPr/>
          </p:nvSpPr>
          <p:spPr>
            <a:xfrm>
              <a:off x="5359007" y="1391544"/>
              <a:ext cx="170373" cy="223789"/>
            </a:xfrm>
            <a:prstGeom prst="ellipse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0" name="Ovale 79"/>
            <p:cNvSpPr/>
            <p:nvPr/>
          </p:nvSpPr>
          <p:spPr>
            <a:xfrm>
              <a:off x="6750484" y="1375333"/>
              <a:ext cx="170373" cy="223789"/>
            </a:xfrm>
            <a:prstGeom prst="ellipse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1" name="Ovale 80"/>
            <p:cNvSpPr/>
            <p:nvPr/>
          </p:nvSpPr>
          <p:spPr>
            <a:xfrm>
              <a:off x="8345796" y="1361906"/>
              <a:ext cx="170373" cy="223789"/>
            </a:xfrm>
            <a:prstGeom prst="ellipse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cxnSp>
        <p:nvCxnSpPr>
          <p:cNvPr id="62" name="Connettore 1 61"/>
          <p:cNvCxnSpPr/>
          <p:nvPr/>
        </p:nvCxnSpPr>
        <p:spPr>
          <a:xfrm>
            <a:off x="4951649" y="1903925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62"/>
          <p:cNvCxnSpPr/>
          <p:nvPr/>
        </p:nvCxnSpPr>
        <p:spPr>
          <a:xfrm>
            <a:off x="6344891" y="19136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1 63"/>
          <p:cNvCxnSpPr/>
          <p:nvPr/>
        </p:nvCxnSpPr>
        <p:spPr>
          <a:xfrm>
            <a:off x="4935441" y="2884699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1 65"/>
          <p:cNvCxnSpPr/>
          <p:nvPr/>
        </p:nvCxnSpPr>
        <p:spPr>
          <a:xfrm>
            <a:off x="6335163" y="2874971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Connettore 1 81"/>
          <p:cNvCxnSpPr/>
          <p:nvPr/>
        </p:nvCxnSpPr>
        <p:spPr>
          <a:xfrm flipH="1">
            <a:off x="7720879" y="2892434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1 82"/>
          <p:cNvCxnSpPr/>
          <p:nvPr/>
        </p:nvCxnSpPr>
        <p:spPr>
          <a:xfrm>
            <a:off x="4932193" y="3046827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1 83"/>
          <p:cNvCxnSpPr/>
          <p:nvPr/>
        </p:nvCxnSpPr>
        <p:spPr>
          <a:xfrm>
            <a:off x="6322187" y="3076011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1 84"/>
          <p:cNvCxnSpPr/>
          <p:nvPr/>
        </p:nvCxnSpPr>
        <p:spPr>
          <a:xfrm flipH="1">
            <a:off x="7746815" y="3074018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ttore 1 85"/>
          <p:cNvCxnSpPr/>
          <p:nvPr/>
        </p:nvCxnSpPr>
        <p:spPr>
          <a:xfrm>
            <a:off x="4941925" y="4155777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Connettore 1 86"/>
          <p:cNvCxnSpPr/>
          <p:nvPr/>
        </p:nvCxnSpPr>
        <p:spPr>
          <a:xfrm>
            <a:off x="6341647" y="4146049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Connettore 1 87"/>
          <p:cNvCxnSpPr/>
          <p:nvPr/>
        </p:nvCxnSpPr>
        <p:spPr>
          <a:xfrm flipH="1">
            <a:off x="7727363" y="4163512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onnettore 1 88"/>
          <p:cNvCxnSpPr/>
          <p:nvPr/>
        </p:nvCxnSpPr>
        <p:spPr>
          <a:xfrm>
            <a:off x="4938677" y="4317905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1 89"/>
          <p:cNvCxnSpPr/>
          <p:nvPr/>
        </p:nvCxnSpPr>
        <p:spPr>
          <a:xfrm>
            <a:off x="6328671" y="4347089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ttore 1 90"/>
          <p:cNvCxnSpPr/>
          <p:nvPr/>
        </p:nvCxnSpPr>
        <p:spPr>
          <a:xfrm flipH="1">
            <a:off x="7753299" y="4345096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1 91"/>
          <p:cNvCxnSpPr/>
          <p:nvPr/>
        </p:nvCxnSpPr>
        <p:spPr>
          <a:xfrm>
            <a:off x="4948409" y="553386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nettore 1 92"/>
          <p:cNvCxnSpPr/>
          <p:nvPr/>
        </p:nvCxnSpPr>
        <p:spPr>
          <a:xfrm>
            <a:off x="6348131" y="5524135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1 93"/>
          <p:cNvCxnSpPr/>
          <p:nvPr/>
        </p:nvCxnSpPr>
        <p:spPr>
          <a:xfrm flipH="1">
            <a:off x="7714391" y="5522142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ttore 1 94"/>
          <p:cNvCxnSpPr/>
          <p:nvPr/>
        </p:nvCxnSpPr>
        <p:spPr>
          <a:xfrm>
            <a:off x="4945161" y="5695991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ttore 1 95"/>
          <p:cNvCxnSpPr/>
          <p:nvPr/>
        </p:nvCxnSpPr>
        <p:spPr>
          <a:xfrm>
            <a:off x="6335155" y="5725175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Connettore 1 96"/>
          <p:cNvCxnSpPr/>
          <p:nvPr/>
        </p:nvCxnSpPr>
        <p:spPr>
          <a:xfrm flipH="1">
            <a:off x="7740327" y="5703726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1 97"/>
          <p:cNvCxnSpPr/>
          <p:nvPr/>
        </p:nvCxnSpPr>
        <p:spPr>
          <a:xfrm flipH="1">
            <a:off x="7727360" y="19136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asellaDiTesto 33"/>
          <p:cNvSpPr txBox="1"/>
          <p:nvPr/>
        </p:nvSpPr>
        <p:spPr>
          <a:xfrm>
            <a:off x="5105726" y="1077492"/>
            <a:ext cx="876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Scienza</a:t>
            </a:r>
            <a:endParaRPr lang="it-IT" dirty="0"/>
          </a:p>
        </p:txBody>
      </p:sp>
      <p:sp>
        <p:nvSpPr>
          <p:cNvPr id="99" name="CasellaDiTesto 98"/>
          <p:cNvSpPr txBox="1"/>
          <p:nvPr/>
        </p:nvSpPr>
        <p:spPr>
          <a:xfrm>
            <a:off x="6356998" y="1085334"/>
            <a:ext cx="1147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Assistenza</a:t>
            </a:r>
            <a:endParaRPr lang="it-IT" dirty="0"/>
          </a:p>
        </p:txBody>
      </p:sp>
      <p:sp>
        <p:nvSpPr>
          <p:cNvPr id="100" name="CasellaDiTesto 99"/>
          <p:cNvSpPr txBox="1"/>
          <p:nvPr/>
        </p:nvSpPr>
        <p:spPr>
          <a:xfrm>
            <a:off x="8009386" y="1082731"/>
            <a:ext cx="609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Rete</a:t>
            </a:r>
            <a:endParaRPr lang="it-IT" dirty="0"/>
          </a:p>
        </p:txBody>
      </p:sp>
      <p:sp>
        <p:nvSpPr>
          <p:cNvPr id="35" name="Rettangolo 34"/>
          <p:cNvSpPr/>
          <p:nvPr/>
        </p:nvSpPr>
        <p:spPr>
          <a:xfrm>
            <a:off x="4883555" y="1129950"/>
            <a:ext cx="1321898" cy="487989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2" name="Rettangolo 101"/>
          <p:cNvSpPr/>
          <p:nvPr/>
        </p:nvSpPr>
        <p:spPr>
          <a:xfrm>
            <a:off x="6271366" y="1146160"/>
            <a:ext cx="1321898" cy="487989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3" name="Rettangolo 102"/>
          <p:cNvSpPr/>
          <p:nvPr/>
        </p:nvSpPr>
        <p:spPr>
          <a:xfrm>
            <a:off x="7659177" y="1162370"/>
            <a:ext cx="1321898" cy="487989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CasellaDiTesto 37"/>
          <p:cNvSpPr txBox="1"/>
          <p:nvPr/>
        </p:nvSpPr>
        <p:spPr>
          <a:xfrm>
            <a:off x="5439607" y="639813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104" name="CasellaDiTesto 103"/>
          <p:cNvSpPr txBox="1"/>
          <p:nvPr/>
        </p:nvSpPr>
        <p:spPr>
          <a:xfrm>
            <a:off x="6784437" y="639813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105" name="CasellaDiTesto 104"/>
          <p:cNvSpPr txBox="1"/>
          <p:nvPr/>
        </p:nvSpPr>
        <p:spPr>
          <a:xfrm>
            <a:off x="8163264" y="639813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40" name="Freccia in giù 39"/>
          <p:cNvSpPr/>
          <p:nvPr/>
        </p:nvSpPr>
        <p:spPr>
          <a:xfrm>
            <a:off x="5543206" y="6045509"/>
            <a:ext cx="127421" cy="3173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6" name="Freccia in giù 105"/>
          <p:cNvSpPr/>
          <p:nvPr/>
        </p:nvSpPr>
        <p:spPr>
          <a:xfrm>
            <a:off x="6863861" y="6045509"/>
            <a:ext cx="127421" cy="3173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7" name="Freccia in giù 106"/>
          <p:cNvSpPr/>
          <p:nvPr/>
        </p:nvSpPr>
        <p:spPr>
          <a:xfrm>
            <a:off x="8247559" y="6055237"/>
            <a:ext cx="127421" cy="3173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4912217" y="147781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01" name="CasellaDiTesto 100"/>
          <p:cNvSpPr txBox="1"/>
          <p:nvPr/>
        </p:nvSpPr>
        <p:spPr>
          <a:xfrm>
            <a:off x="4918702" y="16691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08" name="CasellaDiTesto 107"/>
          <p:cNvSpPr txBox="1"/>
          <p:nvPr/>
        </p:nvSpPr>
        <p:spPr>
          <a:xfrm>
            <a:off x="4925183" y="183959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09" name="CasellaDiTesto 108"/>
          <p:cNvSpPr txBox="1"/>
          <p:nvPr/>
        </p:nvSpPr>
        <p:spPr>
          <a:xfrm>
            <a:off x="4899251" y="2640499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0" name="CasellaDiTesto 109"/>
          <p:cNvSpPr txBox="1"/>
          <p:nvPr/>
        </p:nvSpPr>
        <p:spPr>
          <a:xfrm>
            <a:off x="4905736" y="283181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1" name="CasellaDiTesto 110"/>
          <p:cNvSpPr txBox="1"/>
          <p:nvPr/>
        </p:nvSpPr>
        <p:spPr>
          <a:xfrm>
            <a:off x="4912217" y="3002280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2" name="CasellaDiTesto 111"/>
          <p:cNvSpPr txBox="1"/>
          <p:nvPr/>
        </p:nvSpPr>
        <p:spPr>
          <a:xfrm>
            <a:off x="4886285" y="392964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3" name="CasellaDiTesto 112"/>
          <p:cNvSpPr txBox="1"/>
          <p:nvPr/>
        </p:nvSpPr>
        <p:spPr>
          <a:xfrm>
            <a:off x="4892770" y="4120957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4" name="CasellaDiTesto 113"/>
          <p:cNvSpPr txBox="1"/>
          <p:nvPr/>
        </p:nvSpPr>
        <p:spPr>
          <a:xfrm>
            <a:off x="4899251" y="42914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5" name="CasellaDiTesto 114"/>
          <p:cNvSpPr txBox="1"/>
          <p:nvPr/>
        </p:nvSpPr>
        <p:spPr>
          <a:xfrm>
            <a:off x="4873319" y="529661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6" name="CasellaDiTesto 115"/>
          <p:cNvSpPr txBox="1"/>
          <p:nvPr/>
        </p:nvSpPr>
        <p:spPr>
          <a:xfrm>
            <a:off x="4879804" y="54879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7" name="CasellaDiTesto 116"/>
          <p:cNvSpPr txBox="1"/>
          <p:nvPr/>
        </p:nvSpPr>
        <p:spPr>
          <a:xfrm>
            <a:off x="4886285" y="565839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8" name="CasellaDiTesto 117"/>
          <p:cNvSpPr txBox="1"/>
          <p:nvPr/>
        </p:nvSpPr>
        <p:spPr>
          <a:xfrm>
            <a:off x="6261302" y="147781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9" name="CasellaDiTesto 118"/>
          <p:cNvSpPr txBox="1"/>
          <p:nvPr/>
        </p:nvSpPr>
        <p:spPr>
          <a:xfrm>
            <a:off x="6267787" y="16691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0" name="CasellaDiTesto 119"/>
          <p:cNvSpPr txBox="1"/>
          <p:nvPr/>
        </p:nvSpPr>
        <p:spPr>
          <a:xfrm>
            <a:off x="6274268" y="183959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1" name="CasellaDiTesto 120"/>
          <p:cNvSpPr txBox="1"/>
          <p:nvPr/>
        </p:nvSpPr>
        <p:spPr>
          <a:xfrm>
            <a:off x="6258400" y="2588228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2" name="CasellaDiTesto 121"/>
          <p:cNvSpPr txBox="1"/>
          <p:nvPr/>
        </p:nvSpPr>
        <p:spPr>
          <a:xfrm>
            <a:off x="6264885" y="2779540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3" name="CasellaDiTesto 122"/>
          <p:cNvSpPr txBox="1"/>
          <p:nvPr/>
        </p:nvSpPr>
        <p:spPr>
          <a:xfrm>
            <a:off x="6271366" y="2950009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4" name="CasellaDiTesto 123"/>
          <p:cNvSpPr txBox="1"/>
          <p:nvPr/>
        </p:nvSpPr>
        <p:spPr>
          <a:xfrm>
            <a:off x="6255498" y="392238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5" name="CasellaDiTesto 124"/>
          <p:cNvSpPr txBox="1"/>
          <p:nvPr/>
        </p:nvSpPr>
        <p:spPr>
          <a:xfrm>
            <a:off x="6261983" y="411369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6" name="CasellaDiTesto 125"/>
          <p:cNvSpPr txBox="1"/>
          <p:nvPr/>
        </p:nvSpPr>
        <p:spPr>
          <a:xfrm>
            <a:off x="6268464" y="428416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7" name="CasellaDiTesto 126"/>
          <p:cNvSpPr txBox="1"/>
          <p:nvPr/>
        </p:nvSpPr>
        <p:spPr>
          <a:xfrm>
            <a:off x="6252596" y="525653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8" name="CasellaDiTesto 127"/>
          <p:cNvSpPr txBox="1"/>
          <p:nvPr/>
        </p:nvSpPr>
        <p:spPr>
          <a:xfrm>
            <a:off x="6259081" y="544784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9" name="CasellaDiTesto 128"/>
          <p:cNvSpPr txBox="1"/>
          <p:nvPr/>
        </p:nvSpPr>
        <p:spPr>
          <a:xfrm>
            <a:off x="6265562" y="561831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0" name="CasellaDiTesto 129"/>
          <p:cNvSpPr txBox="1"/>
          <p:nvPr/>
        </p:nvSpPr>
        <p:spPr>
          <a:xfrm>
            <a:off x="7746392" y="146484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1" name="CasellaDiTesto 130"/>
          <p:cNvSpPr txBox="1"/>
          <p:nvPr/>
        </p:nvSpPr>
        <p:spPr>
          <a:xfrm>
            <a:off x="7752877" y="1656157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2" name="CasellaDiTesto 131"/>
          <p:cNvSpPr txBox="1"/>
          <p:nvPr/>
        </p:nvSpPr>
        <p:spPr>
          <a:xfrm>
            <a:off x="7759358" y="18266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3" name="CasellaDiTesto 132"/>
          <p:cNvSpPr txBox="1"/>
          <p:nvPr/>
        </p:nvSpPr>
        <p:spPr>
          <a:xfrm>
            <a:off x="7723689" y="265810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4" name="CasellaDiTesto 133"/>
          <p:cNvSpPr txBox="1"/>
          <p:nvPr/>
        </p:nvSpPr>
        <p:spPr>
          <a:xfrm>
            <a:off x="7730174" y="284941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5" name="CasellaDiTesto 134"/>
          <p:cNvSpPr txBox="1"/>
          <p:nvPr/>
        </p:nvSpPr>
        <p:spPr>
          <a:xfrm>
            <a:off x="7736655" y="301988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6" name="CasellaDiTesto 135"/>
          <p:cNvSpPr txBox="1"/>
          <p:nvPr/>
        </p:nvSpPr>
        <p:spPr>
          <a:xfrm>
            <a:off x="7700986" y="390973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7" name="CasellaDiTesto 136"/>
          <p:cNvSpPr txBox="1"/>
          <p:nvPr/>
        </p:nvSpPr>
        <p:spPr>
          <a:xfrm>
            <a:off x="7707471" y="410104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8" name="CasellaDiTesto 137"/>
          <p:cNvSpPr txBox="1"/>
          <p:nvPr/>
        </p:nvSpPr>
        <p:spPr>
          <a:xfrm>
            <a:off x="7713952" y="427151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9" name="CasellaDiTesto 138"/>
          <p:cNvSpPr txBox="1"/>
          <p:nvPr/>
        </p:nvSpPr>
        <p:spPr>
          <a:xfrm>
            <a:off x="7678283" y="528782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40" name="CasellaDiTesto 139"/>
          <p:cNvSpPr txBox="1"/>
          <p:nvPr/>
        </p:nvSpPr>
        <p:spPr>
          <a:xfrm>
            <a:off x="7684768" y="547913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41" name="CasellaDiTesto 140"/>
          <p:cNvSpPr txBox="1"/>
          <p:nvPr/>
        </p:nvSpPr>
        <p:spPr>
          <a:xfrm>
            <a:off x="7691249" y="564960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36" name="CasellaDiTesto 35"/>
          <p:cNvSpPr txBox="1"/>
          <p:nvPr/>
        </p:nvSpPr>
        <p:spPr>
          <a:xfrm>
            <a:off x="670845" y="6398133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CLASSIFICAZIONE</a:t>
            </a:r>
            <a:endParaRPr lang="it-IT" dirty="0"/>
          </a:p>
        </p:txBody>
      </p:sp>
      <p:sp>
        <p:nvSpPr>
          <p:cNvPr id="41" name="Rettangolo 40"/>
          <p:cNvSpPr/>
          <p:nvPr/>
        </p:nvSpPr>
        <p:spPr>
          <a:xfrm>
            <a:off x="476656" y="6400016"/>
            <a:ext cx="8500231" cy="36556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2" name="Ovale 141"/>
          <p:cNvSpPr/>
          <p:nvPr/>
        </p:nvSpPr>
        <p:spPr>
          <a:xfrm>
            <a:off x="6883435" y="2646429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3" name="Ovale 142"/>
          <p:cNvSpPr/>
          <p:nvPr/>
        </p:nvSpPr>
        <p:spPr>
          <a:xfrm>
            <a:off x="8475539" y="3907794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4" name="CasellaDiTesto 143"/>
          <p:cNvSpPr txBox="1"/>
          <p:nvPr/>
        </p:nvSpPr>
        <p:spPr>
          <a:xfrm>
            <a:off x="199271" y="4101043"/>
            <a:ext cx="1764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 smtClean="0"/>
              <a:t>Posizionamento in fascia A in tutti gli ambiti di valutazione per tutte le aree di expertise </a:t>
            </a:r>
          </a:p>
          <a:p>
            <a:pPr algn="just"/>
            <a:r>
              <a:rPr lang="it-IT" sz="1400" dirty="0" smtClean="0">
                <a:sym typeface="Wingdings" panose="05000000000000000000" pitchFamily="2" charset="2"/>
              </a:rPr>
              <a:t> </a:t>
            </a:r>
            <a:r>
              <a:rPr lang="it-IT" sz="1400" b="1" dirty="0" smtClean="0">
                <a:sym typeface="Wingdings" panose="05000000000000000000" pitchFamily="2" charset="2"/>
              </a:rPr>
              <a:t>Istituto AAA</a:t>
            </a:r>
            <a:endParaRPr lang="it-IT" sz="1400" b="1" dirty="0"/>
          </a:p>
        </p:txBody>
      </p:sp>
    </p:spTree>
    <p:extLst>
      <p:ext uri="{BB962C8B-B14F-4D97-AF65-F5344CB8AC3E}">
        <p14:creationId xmlns:p14="http://schemas.microsoft.com/office/powerpoint/2010/main" val="308074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ccia destra 1"/>
          <p:cNvSpPr/>
          <p:nvPr/>
        </p:nvSpPr>
        <p:spPr>
          <a:xfrm>
            <a:off x="1504592" y="1537464"/>
            <a:ext cx="1700499" cy="43299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3" name="Gruppo 2"/>
          <p:cNvGrpSpPr/>
          <p:nvPr/>
        </p:nvGrpSpPr>
        <p:grpSpPr>
          <a:xfrm>
            <a:off x="87552" y="1178619"/>
            <a:ext cx="2294146" cy="1165231"/>
            <a:chOff x="216837" y="3299275"/>
            <a:chExt cx="2710481" cy="1502488"/>
          </a:xfrm>
        </p:grpSpPr>
        <p:sp>
          <p:nvSpPr>
            <p:cNvPr id="4" name="Esagono orizzontale 3"/>
            <p:cNvSpPr/>
            <p:nvPr/>
          </p:nvSpPr>
          <p:spPr>
            <a:xfrm>
              <a:off x="216837" y="3299275"/>
              <a:ext cx="2710481" cy="1502488"/>
            </a:xfrm>
            <a:prstGeom prst="hexago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CasellaDiTesto 4"/>
            <p:cNvSpPr txBox="1"/>
            <p:nvPr/>
          </p:nvSpPr>
          <p:spPr>
            <a:xfrm>
              <a:off x="433677" y="3593577"/>
              <a:ext cx="2237447" cy="7540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600" b="1" dirty="0" smtClean="0"/>
                <a:t>AREA DI RICONOSCIMENTO</a:t>
              </a:r>
              <a:endParaRPr lang="it-IT" sz="1600" b="1" dirty="0"/>
            </a:p>
          </p:txBody>
        </p:sp>
      </p:grpSp>
      <p:grpSp>
        <p:nvGrpSpPr>
          <p:cNvPr id="6" name="Gruppo 5"/>
          <p:cNvGrpSpPr/>
          <p:nvPr/>
        </p:nvGrpSpPr>
        <p:grpSpPr>
          <a:xfrm>
            <a:off x="3286598" y="1184905"/>
            <a:ext cx="1375697" cy="1165231"/>
            <a:chOff x="5090734" y="2085650"/>
            <a:chExt cx="1874104" cy="1165231"/>
          </a:xfrm>
        </p:grpSpPr>
        <p:sp>
          <p:nvSpPr>
            <p:cNvPr id="7" name="Diamante 6"/>
            <p:cNvSpPr/>
            <p:nvPr/>
          </p:nvSpPr>
          <p:spPr>
            <a:xfrm>
              <a:off x="5090734" y="2085650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5575846" y="2448558"/>
              <a:ext cx="960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MDC  </a:t>
              </a:r>
              <a:r>
                <a:rPr lang="it-IT" i="1" dirty="0" smtClean="0"/>
                <a:t>X</a:t>
              </a:r>
              <a:endParaRPr lang="it-IT" i="1" dirty="0"/>
            </a:p>
          </p:txBody>
        </p:sp>
      </p:grpSp>
      <p:grpSp>
        <p:nvGrpSpPr>
          <p:cNvPr id="9" name="Gruppo 8"/>
          <p:cNvGrpSpPr/>
          <p:nvPr/>
        </p:nvGrpSpPr>
        <p:grpSpPr>
          <a:xfrm>
            <a:off x="3273885" y="2466180"/>
            <a:ext cx="1375697" cy="1165231"/>
            <a:chOff x="4785934" y="3762205"/>
            <a:chExt cx="1874104" cy="1165231"/>
          </a:xfrm>
        </p:grpSpPr>
        <p:sp>
          <p:nvSpPr>
            <p:cNvPr id="10" name="Diamante 9"/>
            <p:cNvSpPr/>
            <p:nvPr/>
          </p:nvSpPr>
          <p:spPr>
            <a:xfrm>
              <a:off x="4785934" y="3762205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CasellaDiTesto 10"/>
            <p:cNvSpPr txBox="1"/>
            <p:nvPr/>
          </p:nvSpPr>
          <p:spPr>
            <a:xfrm>
              <a:off x="5356523" y="4160155"/>
              <a:ext cx="960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MDC  </a:t>
              </a:r>
              <a:r>
                <a:rPr lang="it-IT" i="1" dirty="0" smtClean="0"/>
                <a:t>Y</a:t>
              </a:r>
              <a:endParaRPr lang="it-IT" i="1" dirty="0"/>
            </a:p>
          </p:txBody>
        </p:sp>
      </p:grpSp>
      <p:grpSp>
        <p:nvGrpSpPr>
          <p:cNvPr id="12" name="Gruppo 11"/>
          <p:cNvGrpSpPr/>
          <p:nvPr/>
        </p:nvGrpSpPr>
        <p:grpSpPr>
          <a:xfrm>
            <a:off x="3286598" y="4864068"/>
            <a:ext cx="1375697" cy="1165231"/>
            <a:chOff x="3216630" y="4734813"/>
            <a:chExt cx="1874104" cy="1165231"/>
          </a:xfrm>
        </p:grpSpPr>
        <p:sp>
          <p:nvSpPr>
            <p:cNvPr id="13" name="Diamante 12"/>
            <p:cNvSpPr/>
            <p:nvPr/>
          </p:nvSpPr>
          <p:spPr>
            <a:xfrm>
              <a:off x="3216630" y="4734813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CasellaDiTesto 13"/>
            <p:cNvSpPr txBox="1"/>
            <p:nvPr/>
          </p:nvSpPr>
          <p:spPr>
            <a:xfrm>
              <a:off x="3652792" y="5132762"/>
              <a:ext cx="960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MDC  </a:t>
              </a:r>
              <a:r>
                <a:rPr lang="it-IT" i="1" dirty="0" err="1" smtClean="0"/>
                <a:t>W</a:t>
              </a:r>
              <a:endParaRPr lang="it-IT" i="1" dirty="0"/>
            </a:p>
          </p:txBody>
        </p:sp>
      </p:grpSp>
      <p:grpSp>
        <p:nvGrpSpPr>
          <p:cNvPr id="15" name="Gruppo 14"/>
          <p:cNvGrpSpPr/>
          <p:nvPr/>
        </p:nvGrpSpPr>
        <p:grpSpPr>
          <a:xfrm>
            <a:off x="3286598" y="3711024"/>
            <a:ext cx="1375697" cy="1165231"/>
            <a:chOff x="6812438" y="4152197"/>
            <a:chExt cx="1874104" cy="1165231"/>
          </a:xfrm>
        </p:grpSpPr>
        <p:sp>
          <p:nvSpPr>
            <p:cNvPr id="16" name="Diamante 15"/>
            <p:cNvSpPr/>
            <p:nvPr/>
          </p:nvSpPr>
          <p:spPr>
            <a:xfrm>
              <a:off x="6812438" y="4152197"/>
              <a:ext cx="1874104" cy="1165231"/>
            </a:xfrm>
            <a:prstGeom prst="diamond">
              <a:avLst/>
            </a:prstGeom>
            <a:solidFill>
              <a:schemeClr val="accent3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CasellaDiTesto 16"/>
            <p:cNvSpPr txBox="1"/>
            <p:nvPr/>
          </p:nvSpPr>
          <p:spPr>
            <a:xfrm>
              <a:off x="7215138" y="4550147"/>
              <a:ext cx="9602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dirty="0" smtClean="0"/>
                <a:t>MDC  </a:t>
              </a:r>
              <a:r>
                <a:rPr lang="it-IT" i="1" dirty="0" err="1" smtClean="0"/>
                <a:t>Z</a:t>
              </a:r>
              <a:endParaRPr lang="it-IT" i="1" dirty="0"/>
            </a:p>
          </p:txBody>
        </p:sp>
      </p:grpSp>
      <p:sp>
        <p:nvSpPr>
          <p:cNvPr id="18" name="Freccia angolare in su 17"/>
          <p:cNvSpPr/>
          <p:nvPr/>
        </p:nvSpPr>
        <p:spPr>
          <a:xfrm rot="5400000">
            <a:off x="923227" y="3375069"/>
            <a:ext cx="3746070" cy="817656"/>
          </a:xfrm>
          <a:prstGeom prst="bentUpArrow">
            <a:avLst>
              <a:gd name="adj1" fmla="val 25000"/>
              <a:gd name="adj2" fmla="val 25000"/>
              <a:gd name="adj3" fmla="val 14703"/>
            </a:avLst>
          </a:prstGeom>
          <a:solidFill>
            <a:schemeClr val="tx2">
              <a:lumMod val="75000"/>
            </a:schemeClr>
          </a:solidFill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62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angolare in su 18"/>
          <p:cNvSpPr/>
          <p:nvPr/>
        </p:nvSpPr>
        <p:spPr>
          <a:xfrm rot="5400000">
            <a:off x="1466846" y="2765641"/>
            <a:ext cx="2658831" cy="817656"/>
          </a:xfrm>
          <a:prstGeom prst="bentUpArrow">
            <a:avLst>
              <a:gd name="adj1" fmla="val 25000"/>
              <a:gd name="adj2" fmla="val 25000"/>
              <a:gd name="adj3" fmla="val 14703"/>
            </a:avLst>
          </a:prstGeom>
          <a:solidFill>
            <a:schemeClr val="tx2">
              <a:lumMod val="75000"/>
            </a:schemeClr>
          </a:solidFill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62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ngolare in su 19"/>
          <p:cNvSpPr/>
          <p:nvPr/>
        </p:nvSpPr>
        <p:spPr>
          <a:xfrm rot="5400000">
            <a:off x="2102058" y="2130430"/>
            <a:ext cx="1388408" cy="817656"/>
          </a:xfrm>
          <a:prstGeom prst="bentUpArrow">
            <a:avLst>
              <a:gd name="adj1" fmla="val 25000"/>
              <a:gd name="adj2" fmla="val 25000"/>
              <a:gd name="adj3" fmla="val 14703"/>
            </a:avLst>
          </a:prstGeom>
          <a:solidFill>
            <a:schemeClr val="tx2">
              <a:lumMod val="75000"/>
            </a:schemeClr>
          </a:solidFill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62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Rettangolo 21"/>
          <p:cNvSpPr/>
          <p:nvPr/>
        </p:nvSpPr>
        <p:spPr>
          <a:xfrm>
            <a:off x="4935441" y="1468865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3" name="Rettangolo 22"/>
          <p:cNvSpPr/>
          <p:nvPr/>
        </p:nvSpPr>
        <p:spPr>
          <a:xfrm>
            <a:off x="6311429" y="1468865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Rettangolo 23"/>
          <p:cNvSpPr/>
          <p:nvPr/>
        </p:nvSpPr>
        <p:spPr>
          <a:xfrm>
            <a:off x="7720879" y="1468865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4935441" y="2648686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Rettangolo 25"/>
          <p:cNvSpPr/>
          <p:nvPr/>
        </p:nvSpPr>
        <p:spPr>
          <a:xfrm>
            <a:off x="6311429" y="2648686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Rettangolo 26"/>
          <p:cNvSpPr/>
          <p:nvPr/>
        </p:nvSpPr>
        <p:spPr>
          <a:xfrm>
            <a:off x="7720879" y="2648686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Rettangolo 27"/>
          <p:cNvSpPr/>
          <p:nvPr/>
        </p:nvSpPr>
        <p:spPr>
          <a:xfrm>
            <a:off x="4935441" y="3919109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Rettangolo 28"/>
          <p:cNvSpPr/>
          <p:nvPr/>
        </p:nvSpPr>
        <p:spPr>
          <a:xfrm>
            <a:off x="6311429" y="3919109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Rettangolo 29"/>
          <p:cNvSpPr/>
          <p:nvPr/>
        </p:nvSpPr>
        <p:spPr>
          <a:xfrm>
            <a:off x="7720879" y="3919109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Rettangolo 30"/>
          <p:cNvSpPr/>
          <p:nvPr/>
        </p:nvSpPr>
        <p:spPr>
          <a:xfrm>
            <a:off x="4935441" y="5262017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Rettangolo 31"/>
          <p:cNvSpPr/>
          <p:nvPr/>
        </p:nvSpPr>
        <p:spPr>
          <a:xfrm>
            <a:off x="6311429" y="5262017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Rettangolo 32"/>
          <p:cNvSpPr/>
          <p:nvPr/>
        </p:nvSpPr>
        <p:spPr>
          <a:xfrm>
            <a:off x="7720879" y="5262017"/>
            <a:ext cx="1223588" cy="58477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7" name="Connettore 1 36"/>
          <p:cNvCxnSpPr>
            <a:stCxn id="22" idx="1"/>
            <a:endCxn id="22" idx="3"/>
          </p:cNvCxnSpPr>
          <p:nvPr/>
        </p:nvCxnSpPr>
        <p:spPr>
          <a:xfrm>
            <a:off x="4935441" y="17612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1 38"/>
          <p:cNvCxnSpPr>
            <a:stCxn id="23" idx="1"/>
            <a:endCxn id="23" idx="3"/>
          </p:cNvCxnSpPr>
          <p:nvPr/>
        </p:nvCxnSpPr>
        <p:spPr>
          <a:xfrm>
            <a:off x="6311429" y="17612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1 42"/>
          <p:cNvCxnSpPr>
            <a:stCxn id="24" idx="3"/>
            <a:endCxn id="24" idx="1"/>
          </p:cNvCxnSpPr>
          <p:nvPr/>
        </p:nvCxnSpPr>
        <p:spPr>
          <a:xfrm flipH="1">
            <a:off x="7720879" y="17612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Ovale 64"/>
          <p:cNvSpPr/>
          <p:nvPr/>
        </p:nvSpPr>
        <p:spPr>
          <a:xfrm>
            <a:off x="5446559" y="1537464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7" name="Ovale 66"/>
          <p:cNvSpPr/>
          <p:nvPr/>
        </p:nvSpPr>
        <p:spPr>
          <a:xfrm>
            <a:off x="6838036" y="1550437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8" name="Ovale 67"/>
          <p:cNvSpPr/>
          <p:nvPr/>
        </p:nvSpPr>
        <p:spPr>
          <a:xfrm>
            <a:off x="8433348" y="1507826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1" name="Ovale 70"/>
          <p:cNvSpPr/>
          <p:nvPr/>
        </p:nvSpPr>
        <p:spPr>
          <a:xfrm>
            <a:off x="5446559" y="2678324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3" name="Ovale 72"/>
          <p:cNvSpPr/>
          <p:nvPr/>
        </p:nvSpPr>
        <p:spPr>
          <a:xfrm>
            <a:off x="8433348" y="2648686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5" name="Ovale 74"/>
          <p:cNvSpPr/>
          <p:nvPr/>
        </p:nvSpPr>
        <p:spPr>
          <a:xfrm>
            <a:off x="5519032" y="3911446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6" name="Ovale 75"/>
          <p:cNvSpPr/>
          <p:nvPr/>
        </p:nvSpPr>
        <p:spPr>
          <a:xfrm>
            <a:off x="6910509" y="3895235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78" name="Gruppo 77"/>
          <p:cNvGrpSpPr/>
          <p:nvPr/>
        </p:nvGrpSpPr>
        <p:grpSpPr>
          <a:xfrm>
            <a:off x="5519032" y="5257300"/>
            <a:ext cx="3157162" cy="253427"/>
            <a:chOff x="5359007" y="1361906"/>
            <a:chExt cx="3157162" cy="253427"/>
          </a:xfrm>
        </p:grpSpPr>
        <p:sp>
          <p:nvSpPr>
            <p:cNvPr id="79" name="Ovale 78"/>
            <p:cNvSpPr/>
            <p:nvPr/>
          </p:nvSpPr>
          <p:spPr>
            <a:xfrm>
              <a:off x="5359007" y="1391544"/>
              <a:ext cx="170373" cy="223789"/>
            </a:xfrm>
            <a:prstGeom prst="ellipse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0" name="Ovale 79"/>
            <p:cNvSpPr/>
            <p:nvPr/>
          </p:nvSpPr>
          <p:spPr>
            <a:xfrm>
              <a:off x="6750484" y="1375333"/>
              <a:ext cx="170373" cy="223789"/>
            </a:xfrm>
            <a:prstGeom prst="ellipse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1" name="Ovale 80"/>
            <p:cNvSpPr/>
            <p:nvPr/>
          </p:nvSpPr>
          <p:spPr>
            <a:xfrm>
              <a:off x="8345796" y="1361906"/>
              <a:ext cx="170373" cy="223789"/>
            </a:xfrm>
            <a:prstGeom prst="ellipse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cxnSp>
        <p:nvCxnSpPr>
          <p:cNvPr id="62" name="Connettore 1 61"/>
          <p:cNvCxnSpPr/>
          <p:nvPr/>
        </p:nvCxnSpPr>
        <p:spPr>
          <a:xfrm>
            <a:off x="4951649" y="1903925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62"/>
          <p:cNvCxnSpPr/>
          <p:nvPr/>
        </p:nvCxnSpPr>
        <p:spPr>
          <a:xfrm>
            <a:off x="6344891" y="19136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1 63"/>
          <p:cNvCxnSpPr/>
          <p:nvPr/>
        </p:nvCxnSpPr>
        <p:spPr>
          <a:xfrm>
            <a:off x="4935441" y="2884699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1 65"/>
          <p:cNvCxnSpPr/>
          <p:nvPr/>
        </p:nvCxnSpPr>
        <p:spPr>
          <a:xfrm>
            <a:off x="6335163" y="2874971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Connettore 1 81"/>
          <p:cNvCxnSpPr/>
          <p:nvPr/>
        </p:nvCxnSpPr>
        <p:spPr>
          <a:xfrm flipH="1">
            <a:off x="7720879" y="2892434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1 82"/>
          <p:cNvCxnSpPr/>
          <p:nvPr/>
        </p:nvCxnSpPr>
        <p:spPr>
          <a:xfrm>
            <a:off x="4932193" y="3046827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1 83"/>
          <p:cNvCxnSpPr/>
          <p:nvPr/>
        </p:nvCxnSpPr>
        <p:spPr>
          <a:xfrm>
            <a:off x="6322187" y="3076011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1 84"/>
          <p:cNvCxnSpPr/>
          <p:nvPr/>
        </p:nvCxnSpPr>
        <p:spPr>
          <a:xfrm flipH="1">
            <a:off x="7746815" y="3074018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ttore 1 85"/>
          <p:cNvCxnSpPr/>
          <p:nvPr/>
        </p:nvCxnSpPr>
        <p:spPr>
          <a:xfrm>
            <a:off x="4941925" y="4155777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Connettore 1 86"/>
          <p:cNvCxnSpPr/>
          <p:nvPr/>
        </p:nvCxnSpPr>
        <p:spPr>
          <a:xfrm>
            <a:off x="6341647" y="4146049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Connettore 1 87"/>
          <p:cNvCxnSpPr/>
          <p:nvPr/>
        </p:nvCxnSpPr>
        <p:spPr>
          <a:xfrm flipH="1">
            <a:off x="7727363" y="4163512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onnettore 1 88"/>
          <p:cNvCxnSpPr/>
          <p:nvPr/>
        </p:nvCxnSpPr>
        <p:spPr>
          <a:xfrm>
            <a:off x="4938677" y="4317905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1 89"/>
          <p:cNvCxnSpPr/>
          <p:nvPr/>
        </p:nvCxnSpPr>
        <p:spPr>
          <a:xfrm>
            <a:off x="6328671" y="4347089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nettore 1 90"/>
          <p:cNvCxnSpPr/>
          <p:nvPr/>
        </p:nvCxnSpPr>
        <p:spPr>
          <a:xfrm flipH="1">
            <a:off x="7753299" y="4345096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1 91"/>
          <p:cNvCxnSpPr/>
          <p:nvPr/>
        </p:nvCxnSpPr>
        <p:spPr>
          <a:xfrm>
            <a:off x="4948409" y="553386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nettore 1 92"/>
          <p:cNvCxnSpPr/>
          <p:nvPr/>
        </p:nvCxnSpPr>
        <p:spPr>
          <a:xfrm>
            <a:off x="6348131" y="5524135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1 93"/>
          <p:cNvCxnSpPr/>
          <p:nvPr/>
        </p:nvCxnSpPr>
        <p:spPr>
          <a:xfrm flipH="1">
            <a:off x="7714391" y="5522142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ttore 1 94"/>
          <p:cNvCxnSpPr/>
          <p:nvPr/>
        </p:nvCxnSpPr>
        <p:spPr>
          <a:xfrm>
            <a:off x="4945161" y="5695991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ttore 1 95"/>
          <p:cNvCxnSpPr/>
          <p:nvPr/>
        </p:nvCxnSpPr>
        <p:spPr>
          <a:xfrm>
            <a:off x="6335155" y="5725175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Connettore 1 96"/>
          <p:cNvCxnSpPr/>
          <p:nvPr/>
        </p:nvCxnSpPr>
        <p:spPr>
          <a:xfrm flipH="1">
            <a:off x="7740327" y="5703726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1 97"/>
          <p:cNvCxnSpPr/>
          <p:nvPr/>
        </p:nvCxnSpPr>
        <p:spPr>
          <a:xfrm flipH="1">
            <a:off x="7727360" y="1913653"/>
            <a:ext cx="12235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asellaDiTesto 33"/>
          <p:cNvSpPr txBox="1"/>
          <p:nvPr/>
        </p:nvSpPr>
        <p:spPr>
          <a:xfrm>
            <a:off x="5105726" y="1077492"/>
            <a:ext cx="876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Scienza</a:t>
            </a:r>
            <a:endParaRPr lang="it-IT" dirty="0"/>
          </a:p>
        </p:txBody>
      </p:sp>
      <p:sp>
        <p:nvSpPr>
          <p:cNvPr id="99" name="CasellaDiTesto 98"/>
          <p:cNvSpPr txBox="1"/>
          <p:nvPr/>
        </p:nvSpPr>
        <p:spPr>
          <a:xfrm>
            <a:off x="6356998" y="1085334"/>
            <a:ext cx="1147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Assistenza</a:t>
            </a:r>
            <a:endParaRPr lang="it-IT" dirty="0"/>
          </a:p>
        </p:txBody>
      </p:sp>
      <p:sp>
        <p:nvSpPr>
          <p:cNvPr id="100" name="CasellaDiTesto 99"/>
          <p:cNvSpPr txBox="1"/>
          <p:nvPr/>
        </p:nvSpPr>
        <p:spPr>
          <a:xfrm>
            <a:off x="8009386" y="1082731"/>
            <a:ext cx="609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Rete</a:t>
            </a:r>
            <a:endParaRPr lang="it-IT" dirty="0"/>
          </a:p>
        </p:txBody>
      </p:sp>
      <p:sp>
        <p:nvSpPr>
          <p:cNvPr id="35" name="Rettangolo 34"/>
          <p:cNvSpPr/>
          <p:nvPr/>
        </p:nvSpPr>
        <p:spPr>
          <a:xfrm>
            <a:off x="4883555" y="1129950"/>
            <a:ext cx="1321898" cy="487989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2" name="Rettangolo 101"/>
          <p:cNvSpPr/>
          <p:nvPr/>
        </p:nvSpPr>
        <p:spPr>
          <a:xfrm>
            <a:off x="6271366" y="1146160"/>
            <a:ext cx="1321898" cy="487989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3" name="Rettangolo 102"/>
          <p:cNvSpPr/>
          <p:nvPr/>
        </p:nvSpPr>
        <p:spPr>
          <a:xfrm>
            <a:off x="7659177" y="1162370"/>
            <a:ext cx="1321898" cy="487989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CasellaDiTesto 37"/>
          <p:cNvSpPr txBox="1"/>
          <p:nvPr/>
        </p:nvSpPr>
        <p:spPr>
          <a:xfrm>
            <a:off x="5439607" y="639813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104" name="CasellaDiTesto 103"/>
          <p:cNvSpPr txBox="1"/>
          <p:nvPr/>
        </p:nvSpPr>
        <p:spPr>
          <a:xfrm>
            <a:off x="6784437" y="639813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B</a:t>
            </a:r>
            <a:endParaRPr lang="it-IT" dirty="0"/>
          </a:p>
        </p:txBody>
      </p:sp>
      <p:sp>
        <p:nvSpPr>
          <p:cNvPr id="105" name="CasellaDiTesto 104"/>
          <p:cNvSpPr txBox="1"/>
          <p:nvPr/>
        </p:nvSpPr>
        <p:spPr>
          <a:xfrm>
            <a:off x="8163264" y="639813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40" name="Freccia in giù 39"/>
          <p:cNvSpPr/>
          <p:nvPr/>
        </p:nvSpPr>
        <p:spPr>
          <a:xfrm>
            <a:off x="5543206" y="6045509"/>
            <a:ext cx="127421" cy="3173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6" name="Freccia in giù 105"/>
          <p:cNvSpPr/>
          <p:nvPr/>
        </p:nvSpPr>
        <p:spPr>
          <a:xfrm>
            <a:off x="6863861" y="6045509"/>
            <a:ext cx="127421" cy="3173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7" name="Freccia in giù 106"/>
          <p:cNvSpPr/>
          <p:nvPr/>
        </p:nvSpPr>
        <p:spPr>
          <a:xfrm>
            <a:off x="8247559" y="6055237"/>
            <a:ext cx="127421" cy="31734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4912217" y="147781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01" name="CasellaDiTesto 100"/>
          <p:cNvSpPr txBox="1"/>
          <p:nvPr/>
        </p:nvSpPr>
        <p:spPr>
          <a:xfrm>
            <a:off x="4918702" y="16691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08" name="CasellaDiTesto 107"/>
          <p:cNvSpPr txBox="1"/>
          <p:nvPr/>
        </p:nvSpPr>
        <p:spPr>
          <a:xfrm>
            <a:off x="4925183" y="183959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09" name="CasellaDiTesto 108"/>
          <p:cNvSpPr txBox="1"/>
          <p:nvPr/>
        </p:nvSpPr>
        <p:spPr>
          <a:xfrm>
            <a:off x="4899251" y="2640499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0" name="CasellaDiTesto 109"/>
          <p:cNvSpPr txBox="1"/>
          <p:nvPr/>
        </p:nvSpPr>
        <p:spPr>
          <a:xfrm>
            <a:off x="4905736" y="283181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1" name="CasellaDiTesto 110"/>
          <p:cNvSpPr txBox="1"/>
          <p:nvPr/>
        </p:nvSpPr>
        <p:spPr>
          <a:xfrm>
            <a:off x="4912217" y="3002280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2" name="CasellaDiTesto 111"/>
          <p:cNvSpPr txBox="1"/>
          <p:nvPr/>
        </p:nvSpPr>
        <p:spPr>
          <a:xfrm>
            <a:off x="4886285" y="392964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3" name="CasellaDiTesto 112"/>
          <p:cNvSpPr txBox="1"/>
          <p:nvPr/>
        </p:nvSpPr>
        <p:spPr>
          <a:xfrm>
            <a:off x="4892770" y="4120957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4" name="CasellaDiTesto 113"/>
          <p:cNvSpPr txBox="1"/>
          <p:nvPr/>
        </p:nvSpPr>
        <p:spPr>
          <a:xfrm>
            <a:off x="4899251" y="42914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5" name="CasellaDiTesto 114"/>
          <p:cNvSpPr txBox="1"/>
          <p:nvPr/>
        </p:nvSpPr>
        <p:spPr>
          <a:xfrm>
            <a:off x="4873319" y="529661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6" name="CasellaDiTesto 115"/>
          <p:cNvSpPr txBox="1"/>
          <p:nvPr/>
        </p:nvSpPr>
        <p:spPr>
          <a:xfrm>
            <a:off x="4879804" y="54879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7" name="CasellaDiTesto 116"/>
          <p:cNvSpPr txBox="1"/>
          <p:nvPr/>
        </p:nvSpPr>
        <p:spPr>
          <a:xfrm>
            <a:off x="4886285" y="565839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8" name="CasellaDiTesto 117"/>
          <p:cNvSpPr txBox="1"/>
          <p:nvPr/>
        </p:nvSpPr>
        <p:spPr>
          <a:xfrm>
            <a:off x="6261302" y="147781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19" name="CasellaDiTesto 118"/>
          <p:cNvSpPr txBox="1"/>
          <p:nvPr/>
        </p:nvSpPr>
        <p:spPr>
          <a:xfrm>
            <a:off x="6267787" y="16691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0" name="CasellaDiTesto 119"/>
          <p:cNvSpPr txBox="1"/>
          <p:nvPr/>
        </p:nvSpPr>
        <p:spPr>
          <a:xfrm>
            <a:off x="6274268" y="183959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1" name="CasellaDiTesto 120"/>
          <p:cNvSpPr txBox="1"/>
          <p:nvPr/>
        </p:nvSpPr>
        <p:spPr>
          <a:xfrm>
            <a:off x="6258400" y="2588228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2" name="CasellaDiTesto 121"/>
          <p:cNvSpPr txBox="1"/>
          <p:nvPr/>
        </p:nvSpPr>
        <p:spPr>
          <a:xfrm>
            <a:off x="6264885" y="2779540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3" name="CasellaDiTesto 122"/>
          <p:cNvSpPr txBox="1"/>
          <p:nvPr/>
        </p:nvSpPr>
        <p:spPr>
          <a:xfrm>
            <a:off x="6271366" y="2950009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4" name="CasellaDiTesto 123"/>
          <p:cNvSpPr txBox="1"/>
          <p:nvPr/>
        </p:nvSpPr>
        <p:spPr>
          <a:xfrm>
            <a:off x="6255498" y="392238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5" name="CasellaDiTesto 124"/>
          <p:cNvSpPr txBox="1"/>
          <p:nvPr/>
        </p:nvSpPr>
        <p:spPr>
          <a:xfrm>
            <a:off x="6261983" y="411369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6" name="CasellaDiTesto 125"/>
          <p:cNvSpPr txBox="1"/>
          <p:nvPr/>
        </p:nvSpPr>
        <p:spPr>
          <a:xfrm>
            <a:off x="6268464" y="428416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7" name="CasellaDiTesto 126"/>
          <p:cNvSpPr txBox="1"/>
          <p:nvPr/>
        </p:nvSpPr>
        <p:spPr>
          <a:xfrm>
            <a:off x="6252596" y="525653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8" name="CasellaDiTesto 127"/>
          <p:cNvSpPr txBox="1"/>
          <p:nvPr/>
        </p:nvSpPr>
        <p:spPr>
          <a:xfrm>
            <a:off x="6259081" y="544784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29" name="CasellaDiTesto 128"/>
          <p:cNvSpPr txBox="1"/>
          <p:nvPr/>
        </p:nvSpPr>
        <p:spPr>
          <a:xfrm>
            <a:off x="6265562" y="561831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0" name="CasellaDiTesto 129"/>
          <p:cNvSpPr txBox="1"/>
          <p:nvPr/>
        </p:nvSpPr>
        <p:spPr>
          <a:xfrm>
            <a:off x="7746392" y="146484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1" name="CasellaDiTesto 130"/>
          <p:cNvSpPr txBox="1"/>
          <p:nvPr/>
        </p:nvSpPr>
        <p:spPr>
          <a:xfrm>
            <a:off x="7752877" y="1656157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2" name="CasellaDiTesto 131"/>
          <p:cNvSpPr txBox="1"/>
          <p:nvPr/>
        </p:nvSpPr>
        <p:spPr>
          <a:xfrm>
            <a:off x="7759358" y="182662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3" name="CasellaDiTesto 132"/>
          <p:cNvSpPr txBox="1"/>
          <p:nvPr/>
        </p:nvSpPr>
        <p:spPr>
          <a:xfrm>
            <a:off x="7723689" y="2658104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4" name="CasellaDiTesto 133"/>
          <p:cNvSpPr txBox="1"/>
          <p:nvPr/>
        </p:nvSpPr>
        <p:spPr>
          <a:xfrm>
            <a:off x="7730174" y="2849416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5" name="CasellaDiTesto 134"/>
          <p:cNvSpPr txBox="1"/>
          <p:nvPr/>
        </p:nvSpPr>
        <p:spPr>
          <a:xfrm>
            <a:off x="7736655" y="301988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6" name="CasellaDiTesto 135"/>
          <p:cNvSpPr txBox="1"/>
          <p:nvPr/>
        </p:nvSpPr>
        <p:spPr>
          <a:xfrm>
            <a:off x="7700986" y="390973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7" name="CasellaDiTesto 136"/>
          <p:cNvSpPr txBox="1"/>
          <p:nvPr/>
        </p:nvSpPr>
        <p:spPr>
          <a:xfrm>
            <a:off x="7707471" y="410104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8" name="CasellaDiTesto 137"/>
          <p:cNvSpPr txBox="1"/>
          <p:nvPr/>
        </p:nvSpPr>
        <p:spPr>
          <a:xfrm>
            <a:off x="7713952" y="427151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39" name="CasellaDiTesto 138"/>
          <p:cNvSpPr txBox="1"/>
          <p:nvPr/>
        </p:nvSpPr>
        <p:spPr>
          <a:xfrm>
            <a:off x="7678283" y="528782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40" name="CasellaDiTesto 139"/>
          <p:cNvSpPr txBox="1"/>
          <p:nvPr/>
        </p:nvSpPr>
        <p:spPr>
          <a:xfrm>
            <a:off x="7684768" y="547913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B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141" name="CasellaDiTesto 140"/>
          <p:cNvSpPr txBox="1"/>
          <p:nvPr/>
        </p:nvSpPr>
        <p:spPr>
          <a:xfrm>
            <a:off x="7691249" y="564960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solidFill>
                  <a:schemeClr val="bg1"/>
                </a:solidFill>
              </a:rPr>
              <a:t>C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36" name="CasellaDiTesto 35"/>
          <p:cNvSpPr txBox="1"/>
          <p:nvPr/>
        </p:nvSpPr>
        <p:spPr>
          <a:xfrm>
            <a:off x="670845" y="6398133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CLASSIFICAZIONE</a:t>
            </a:r>
            <a:endParaRPr lang="it-IT" dirty="0"/>
          </a:p>
        </p:txBody>
      </p:sp>
      <p:sp>
        <p:nvSpPr>
          <p:cNvPr id="41" name="Rettangolo 40"/>
          <p:cNvSpPr/>
          <p:nvPr/>
        </p:nvSpPr>
        <p:spPr>
          <a:xfrm>
            <a:off x="476656" y="6400016"/>
            <a:ext cx="8500231" cy="36556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3" name="Ovale 142"/>
          <p:cNvSpPr/>
          <p:nvPr/>
        </p:nvSpPr>
        <p:spPr>
          <a:xfrm>
            <a:off x="8475539" y="3907794"/>
            <a:ext cx="170373" cy="22378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4" name="Ovale 143"/>
          <p:cNvSpPr/>
          <p:nvPr/>
        </p:nvSpPr>
        <p:spPr>
          <a:xfrm>
            <a:off x="6834169" y="2834244"/>
            <a:ext cx="170373" cy="223789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5" name="CasellaDiTesto 144"/>
          <p:cNvSpPr txBox="1"/>
          <p:nvPr/>
        </p:nvSpPr>
        <p:spPr>
          <a:xfrm>
            <a:off x="119095" y="4798667"/>
            <a:ext cx="21455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 smtClean="0"/>
              <a:t>Un unico posizionamento in fascia B in tutti gli ambiti di valutazione e aree di expertise</a:t>
            </a:r>
          </a:p>
        </p:txBody>
      </p:sp>
    </p:spTree>
    <p:extLst>
      <p:ext uri="{BB962C8B-B14F-4D97-AF65-F5344CB8AC3E}">
        <p14:creationId xmlns:p14="http://schemas.microsoft.com/office/powerpoint/2010/main" val="372801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4299</TotalTime>
  <Words>640</Words>
  <Application>Microsoft Office PowerPoint</Application>
  <PresentationFormat>Presentazione su schermo (4:3)</PresentationFormat>
  <Paragraphs>276</Paragraphs>
  <Slides>12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G G</dc:creator>
  <cp:lastModifiedBy>Pistolesi Luca</cp:lastModifiedBy>
  <cp:revision>140</cp:revision>
  <cp:lastPrinted>2017-05-17T11:11:59Z</cp:lastPrinted>
  <dcterms:created xsi:type="dcterms:W3CDTF">2015-10-14T19:12:02Z</dcterms:created>
  <dcterms:modified xsi:type="dcterms:W3CDTF">2018-03-26T12:36:54Z</dcterms:modified>
</cp:coreProperties>
</file>